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7" r:id="rId5"/>
  </p:sldMasterIdLst>
  <p:notesMasterIdLst>
    <p:notesMasterId r:id="rId18"/>
  </p:notesMasterIdLst>
  <p:sldIdLst>
    <p:sldId id="272" r:id="rId6"/>
    <p:sldId id="348" r:id="rId7"/>
    <p:sldId id="349" r:id="rId8"/>
    <p:sldId id="350" r:id="rId9"/>
    <p:sldId id="351" r:id="rId10"/>
    <p:sldId id="352" r:id="rId11"/>
    <p:sldId id="353" r:id="rId12"/>
    <p:sldId id="354" r:id="rId13"/>
    <p:sldId id="355" r:id="rId14"/>
    <p:sldId id="356" r:id="rId15"/>
    <p:sldId id="357" r:id="rId16"/>
    <p:sldId id="347" r:id="rId17"/>
  </p:sldIdLst>
  <p:sldSz cx="9144000" cy="6858000" type="screen4x3"/>
  <p:notesSz cx="70104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B8289A22-A6B6-FF7D-1055-27BB0FE7E53F}" name="Mary Hoch" initials="MH" userId="S::mhoch@nefe.org::a07403d2-2f2f-4882-88ed-02c9651747c4" providerId="AD"/>
  <p188:author id="{2AEADE73-CB05-CE23-2048-0B4C3CE84099}" name="Amy Marty Conrad" initials="AMC" userId="S::AMarty@nefe.org::adf9cb94-d4ba-40b3-9e20-31ae74618037"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37A19"/>
    <a:srgbClr val="505961"/>
    <a:srgbClr val="F7A13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1FDDF95-1780-7FD4-7C21-2513826E6EF2}" v="27" dt="2024-05-06T22:19:42.659"/>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0157"/>
    <p:restoredTop sz="95801" autoAdjust="0"/>
  </p:normalViewPr>
  <p:slideViewPr>
    <p:cSldViewPr snapToGrid="0">
      <p:cViewPr varScale="1">
        <p:scale>
          <a:sx n="106" d="100"/>
          <a:sy n="106" d="100"/>
        </p:scale>
        <p:origin x="224" y="184"/>
      </p:cViewPr>
      <p:guideLst/>
    </p:cSldViewPr>
  </p:slideViewPr>
  <p:notesTextViewPr>
    <p:cViewPr>
      <p:scale>
        <a:sx n="1" d="1"/>
        <a:sy n="1" d="1"/>
      </p:scale>
      <p:origin x="0" y="0"/>
    </p:cViewPr>
  </p:notesTextViewPr>
  <p:sorterViewPr>
    <p:cViewPr>
      <p:scale>
        <a:sx n="1" d="1"/>
        <a:sy n="1" d="1"/>
      </p:scale>
      <p:origin x="0" y="0"/>
    </p:cViewPr>
  </p:sorter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theme" Target="theme/theme1.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microsoft.com/office/2018/10/relationships/authors" Target="authors.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microsoft.com/office/2015/10/relationships/revisionInfo" Target="revisionInfo.xml"/><Relationship Id="rId5" Type="http://schemas.openxmlformats.org/officeDocument/2006/relationships/slideMaster" Target="slideMasters/slideMaster1.xml"/><Relationship Id="rId15" Type="http://schemas.openxmlformats.org/officeDocument/2006/relationships/slide" Target="slides/slide10.xml"/><Relationship Id="rId23" Type="http://schemas.microsoft.com/office/2016/11/relationships/changesInfo" Target="changesInfos/changesInfo1.xml"/><Relationship Id="rId10" Type="http://schemas.openxmlformats.org/officeDocument/2006/relationships/slide" Target="slides/slide5.xml"/><Relationship Id="rId19" Type="http://schemas.openxmlformats.org/officeDocument/2006/relationships/presProps" Target="presProps.xml"/><Relationship Id="rId4" Type="http://schemas.openxmlformats.org/officeDocument/2006/relationships/customXml" Target="../customXml/item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ary Hoch" userId="S::mhoch@nefe.org::a07403d2-2f2f-4882-88ed-02c9651747c4" providerId="AD" clId="Web-{41FDDF95-1780-7FD4-7C21-2513826E6EF2}"/>
    <pc:docChg chg="modSld">
      <pc:chgData name="Mary Hoch" userId="S::mhoch@nefe.org::a07403d2-2f2f-4882-88ed-02c9651747c4" providerId="AD" clId="Web-{41FDDF95-1780-7FD4-7C21-2513826E6EF2}" dt="2024-05-06T22:19:38.971" v="52" actId="20577"/>
      <pc:docMkLst>
        <pc:docMk/>
      </pc:docMkLst>
      <pc:sldChg chg="modSp">
        <pc:chgData name="Mary Hoch" userId="S::mhoch@nefe.org::a07403d2-2f2f-4882-88ed-02c9651747c4" providerId="AD" clId="Web-{41FDDF95-1780-7FD4-7C21-2513826E6EF2}" dt="2024-05-06T22:04:27.478" v="4" actId="20577"/>
        <pc:sldMkLst>
          <pc:docMk/>
          <pc:sldMk cId="2595106228" sldId="348"/>
        </pc:sldMkLst>
        <pc:spChg chg="mod">
          <ac:chgData name="Mary Hoch" userId="S::mhoch@nefe.org::a07403d2-2f2f-4882-88ed-02c9651747c4" providerId="AD" clId="Web-{41FDDF95-1780-7FD4-7C21-2513826E6EF2}" dt="2024-05-06T22:04:27.478" v="4" actId="20577"/>
          <ac:spMkLst>
            <pc:docMk/>
            <pc:sldMk cId="2595106228" sldId="348"/>
            <ac:spMk id="2" creationId="{9FDA4A0C-ED9F-BD35-0EE6-692E0E12E891}"/>
          </ac:spMkLst>
        </pc:spChg>
      </pc:sldChg>
      <pc:sldChg chg="modSp">
        <pc:chgData name="Mary Hoch" userId="S::mhoch@nefe.org::a07403d2-2f2f-4882-88ed-02c9651747c4" providerId="AD" clId="Web-{41FDDF95-1780-7FD4-7C21-2513826E6EF2}" dt="2024-05-06T22:04:40.447" v="8" actId="20577"/>
        <pc:sldMkLst>
          <pc:docMk/>
          <pc:sldMk cId="541989865" sldId="349"/>
        </pc:sldMkLst>
        <pc:spChg chg="mod">
          <ac:chgData name="Mary Hoch" userId="S::mhoch@nefe.org::a07403d2-2f2f-4882-88ed-02c9651747c4" providerId="AD" clId="Web-{41FDDF95-1780-7FD4-7C21-2513826E6EF2}" dt="2024-05-06T22:04:40.447" v="8" actId="20577"/>
          <ac:spMkLst>
            <pc:docMk/>
            <pc:sldMk cId="541989865" sldId="349"/>
            <ac:spMk id="2" creationId="{9FDA4A0C-ED9F-BD35-0EE6-692E0E12E891}"/>
          </ac:spMkLst>
        </pc:spChg>
      </pc:sldChg>
      <pc:sldChg chg="modSp">
        <pc:chgData name="Mary Hoch" userId="S::mhoch@nefe.org::a07403d2-2f2f-4882-88ed-02c9651747c4" providerId="AD" clId="Web-{41FDDF95-1780-7FD4-7C21-2513826E6EF2}" dt="2024-05-06T22:05:46.791" v="12" actId="20577"/>
        <pc:sldMkLst>
          <pc:docMk/>
          <pc:sldMk cId="2547907576" sldId="350"/>
        </pc:sldMkLst>
        <pc:spChg chg="mod">
          <ac:chgData name="Mary Hoch" userId="S::mhoch@nefe.org::a07403d2-2f2f-4882-88ed-02c9651747c4" providerId="AD" clId="Web-{41FDDF95-1780-7FD4-7C21-2513826E6EF2}" dt="2024-05-06T22:05:46.791" v="12" actId="20577"/>
          <ac:spMkLst>
            <pc:docMk/>
            <pc:sldMk cId="2547907576" sldId="350"/>
            <ac:spMk id="2" creationId="{9FDA4A0C-ED9F-BD35-0EE6-692E0E12E891}"/>
          </ac:spMkLst>
        </pc:spChg>
      </pc:sldChg>
      <pc:sldChg chg="modSp">
        <pc:chgData name="Mary Hoch" userId="S::mhoch@nefe.org::a07403d2-2f2f-4882-88ed-02c9651747c4" providerId="AD" clId="Web-{41FDDF95-1780-7FD4-7C21-2513826E6EF2}" dt="2024-05-06T22:06:06.838" v="19" actId="20577"/>
        <pc:sldMkLst>
          <pc:docMk/>
          <pc:sldMk cId="871865561" sldId="351"/>
        </pc:sldMkLst>
        <pc:spChg chg="mod">
          <ac:chgData name="Mary Hoch" userId="S::mhoch@nefe.org::a07403d2-2f2f-4882-88ed-02c9651747c4" providerId="AD" clId="Web-{41FDDF95-1780-7FD4-7C21-2513826E6EF2}" dt="2024-05-06T22:06:06.838" v="19" actId="20577"/>
          <ac:spMkLst>
            <pc:docMk/>
            <pc:sldMk cId="871865561" sldId="351"/>
            <ac:spMk id="2" creationId="{9FDA4A0C-ED9F-BD35-0EE6-692E0E12E891}"/>
          </ac:spMkLst>
        </pc:spChg>
      </pc:sldChg>
      <pc:sldChg chg="modSp">
        <pc:chgData name="Mary Hoch" userId="S::mhoch@nefe.org::a07403d2-2f2f-4882-88ed-02c9651747c4" providerId="AD" clId="Web-{41FDDF95-1780-7FD4-7C21-2513826E6EF2}" dt="2024-05-06T22:06:19.479" v="23" actId="20577"/>
        <pc:sldMkLst>
          <pc:docMk/>
          <pc:sldMk cId="311533255" sldId="352"/>
        </pc:sldMkLst>
        <pc:spChg chg="mod">
          <ac:chgData name="Mary Hoch" userId="S::mhoch@nefe.org::a07403d2-2f2f-4882-88ed-02c9651747c4" providerId="AD" clId="Web-{41FDDF95-1780-7FD4-7C21-2513826E6EF2}" dt="2024-05-06T22:06:19.479" v="23" actId="20577"/>
          <ac:spMkLst>
            <pc:docMk/>
            <pc:sldMk cId="311533255" sldId="352"/>
            <ac:spMk id="2" creationId="{9FDA4A0C-ED9F-BD35-0EE6-692E0E12E891}"/>
          </ac:spMkLst>
        </pc:spChg>
      </pc:sldChg>
      <pc:sldChg chg="modSp">
        <pc:chgData name="Mary Hoch" userId="S::mhoch@nefe.org::a07403d2-2f2f-4882-88ed-02c9651747c4" providerId="AD" clId="Web-{41FDDF95-1780-7FD4-7C21-2513826E6EF2}" dt="2024-05-06T22:06:33.651" v="25" actId="20577"/>
        <pc:sldMkLst>
          <pc:docMk/>
          <pc:sldMk cId="4232367430" sldId="353"/>
        </pc:sldMkLst>
        <pc:spChg chg="mod">
          <ac:chgData name="Mary Hoch" userId="S::mhoch@nefe.org::a07403d2-2f2f-4882-88ed-02c9651747c4" providerId="AD" clId="Web-{41FDDF95-1780-7FD4-7C21-2513826E6EF2}" dt="2024-05-06T22:06:33.651" v="25" actId="20577"/>
          <ac:spMkLst>
            <pc:docMk/>
            <pc:sldMk cId="4232367430" sldId="353"/>
            <ac:spMk id="2" creationId="{9FDA4A0C-ED9F-BD35-0EE6-692E0E12E891}"/>
          </ac:spMkLst>
        </pc:spChg>
      </pc:sldChg>
      <pc:sldChg chg="modSp">
        <pc:chgData name="Mary Hoch" userId="S::mhoch@nefe.org::a07403d2-2f2f-4882-88ed-02c9651747c4" providerId="AD" clId="Web-{41FDDF95-1780-7FD4-7C21-2513826E6EF2}" dt="2024-05-06T22:06:48.557" v="30" actId="20577"/>
        <pc:sldMkLst>
          <pc:docMk/>
          <pc:sldMk cId="4218836224" sldId="354"/>
        </pc:sldMkLst>
        <pc:spChg chg="mod">
          <ac:chgData name="Mary Hoch" userId="S::mhoch@nefe.org::a07403d2-2f2f-4882-88ed-02c9651747c4" providerId="AD" clId="Web-{41FDDF95-1780-7FD4-7C21-2513826E6EF2}" dt="2024-05-06T22:06:48.557" v="30" actId="20577"/>
          <ac:spMkLst>
            <pc:docMk/>
            <pc:sldMk cId="4218836224" sldId="354"/>
            <ac:spMk id="2" creationId="{9FDA4A0C-ED9F-BD35-0EE6-692E0E12E891}"/>
          </ac:spMkLst>
        </pc:spChg>
      </pc:sldChg>
      <pc:sldChg chg="modSp">
        <pc:chgData name="Mary Hoch" userId="S::mhoch@nefe.org::a07403d2-2f2f-4882-88ed-02c9651747c4" providerId="AD" clId="Web-{41FDDF95-1780-7FD4-7C21-2513826E6EF2}" dt="2024-05-06T22:07:16.995" v="40" actId="20577"/>
        <pc:sldMkLst>
          <pc:docMk/>
          <pc:sldMk cId="2669464824" sldId="355"/>
        </pc:sldMkLst>
        <pc:spChg chg="mod">
          <ac:chgData name="Mary Hoch" userId="S::mhoch@nefe.org::a07403d2-2f2f-4882-88ed-02c9651747c4" providerId="AD" clId="Web-{41FDDF95-1780-7FD4-7C21-2513826E6EF2}" dt="2024-05-06T22:07:16.995" v="40" actId="20577"/>
          <ac:spMkLst>
            <pc:docMk/>
            <pc:sldMk cId="2669464824" sldId="355"/>
            <ac:spMk id="2" creationId="{9FDA4A0C-ED9F-BD35-0EE6-692E0E12E891}"/>
          </ac:spMkLst>
        </pc:spChg>
      </pc:sldChg>
      <pc:sldChg chg="modSp">
        <pc:chgData name="Mary Hoch" userId="S::mhoch@nefe.org::a07403d2-2f2f-4882-88ed-02c9651747c4" providerId="AD" clId="Web-{41FDDF95-1780-7FD4-7C21-2513826E6EF2}" dt="2024-05-06T22:07:33.214" v="44" actId="20577"/>
        <pc:sldMkLst>
          <pc:docMk/>
          <pc:sldMk cId="2438320107" sldId="356"/>
        </pc:sldMkLst>
        <pc:spChg chg="mod">
          <ac:chgData name="Mary Hoch" userId="S::mhoch@nefe.org::a07403d2-2f2f-4882-88ed-02c9651747c4" providerId="AD" clId="Web-{41FDDF95-1780-7FD4-7C21-2513826E6EF2}" dt="2024-05-06T22:07:33.214" v="44" actId="20577"/>
          <ac:spMkLst>
            <pc:docMk/>
            <pc:sldMk cId="2438320107" sldId="356"/>
            <ac:spMk id="2" creationId="{9FDA4A0C-ED9F-BD35-0EE6-692E0E12E891}"/>
          </ac:spMkLst>
        </pc:spChg>
      </pc:sldChg>
      <pc:sldChg chg="modSp">
        <pc:chgData name="Mary Hoch" userId="S::mhoch@nefe.org::a07403d2-2f2f-4882-88ed-02c9651747c4" providerId="AD" clId="Web-{41FDDF95-1780-7FD4-7C21-2513826E6EF2}" dt="2024-05-06T22:19:38.971" v="52" actId="20577"/>
        <pc:sldMkLst>
          <pc:docMk/>
          <pc:sldMk cId="603162411" sldId="357"/>
        </pc:sldMkLst>
        <pc:spChg chg="mod">
          <ac:chgData name="Mary Hoch" userId="S::mhoch@nefe.org::a07403d2-2f2f-4882-88ed-02c9651747c4" providerId="AD" clId="Web-{41FDDF95-1780-7FD4-7C21-2513826E6EF2}" dt="2024-05-06T22:19:38.971" v="52" actId="20577"/>
          <ac:spMkLst>
            <pc:docMk/>
            <pc:sldMk cId="603162411" sldId="357"/>
            <ac:spMk id="2" creationId="{9FDA4A0C-ED9F-BD35-0EE6-692E0E12E891}"/>
          </ac:spMkLst>
        </pc:spChg>
      </pc:sldChg>
    </pc:docChg>
  </pc:docChgLst>
</pc:chgInfo>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r>
              <a:rPr lang="en-US" sz="1400" b="1" spc="0">
                <a:solidFill>
                  <a:srgbClr val="505961"/>
                </a:solidFill>
                <a:latin typeface="Arial" panose="020B0604020202020204" pitchFamily="34" charset="0"/>
                <a:cs typeface="Arial" panose="020B0604020202020204" pitchFamily="34" charset="0"/>
              </a:rPr>
              <a:t>CHART TITLE</a:t>
            </a:r>
          </a:p>
        </c:rich>
      </c:tx>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0"/>
          <c:order val="0"/>
          <c:tx>
            <c:strRef>
              <c:f>Sheet1!$B$1</c:f>
              <c:strCache>
                <c:ptCount val="1"/>
                <c:pt idx="0">
                  <c:v>Series 1</c:v>
                </c:pt>
              </c:strCache>
            </c:strRef>
          </c:tx>
          <c:spPr>
            <a:solidFill>
              <a:schemeClr val="accent1"/>
            </a:solidFill>
            <a:ln>
              <a:noFill/>
            </a:ln>
            <a:effectLst/>
          </c:spPr>
          <c:invertIfNegative val="0"/>
          <c:cat>
            <c:strRef>
              <c:f>Sheet1!$A$2:$A$5</c:f>
              <c:strCache>
                <c:ptCount val="4"/>
                <c:pt idx="0">
                  <c:v>Category 1</c:v>
                </c:pt>
                <c:pt idx="1">
                  <c:v>Category 2</c:v>
                </c:pt>
                <c:pt idx="2">
                  <c:v>Category 3</c:v>
                </c:pt>
                <c:pt idx="3">
                  <c:v>Category 4</c:v>
                </c:pt>
              </c:strCache>
            </c:strRef>
          </c:cat>
          <c:val>
            <c:numRef>
              <c:f>Sheet1!$B$2:$B$5</c:f>
              <c:numCache>
                <c:formatCode>General</c:formatCode>
                <c:ptCount val="4"/>
                <c:pt idx="0">
                  <c:v>4.3</c:v>
                </c:pt>
                <c:pt idx="1">
                  <c:v>2.5</c:v>
                </c:pt>
                <c:pt idx="2">
                  <c:v>3.5</c:v>
                </c:pt>
                <c:pt idx="3">
                  <c:v>4.5</c:v>
                </c:pt>
              </c:numCache>
            </c:numRef>
          </c:val>
          <c:extLst>
            <c:ext xmlns:c16="http://schemas.microsoft.com/office/drawing/2014/chart" uri="{C3380CC4-5D6E-409C-BE32-E72D297353CC}">
              <c16:uniqueId val="{00000000-57E1-DF48-B629-CC98D733B40C}"/>
            </c:ext>
          </c:extLst>
        </c:ser>
        <c:ser>
          <c:idx val="1"/>
          <c:order val="1"/>
          <c:tx>
            <c:strRef>
              <c:f>Sheet1!$C$1</c:f>
              <c:strCache>
                <c:ptCount val="1"/>
                <c:pt idx="0">
                  <c:v>Series 2</c:v>
                </c:pt>
              </c:strCache>
            </c:strRef>
          </c:tx>
          <c:spPr>
            <a:solidFill>
              <a:schemeClr val="accent2"/>
            </a:solidFill>
            <a:ln>
              <a:noFill/>
            </a:ln>
            <a:effectLst/>
          </c:spPr>
          <c:invertIfNegative val="0"/>
          <c:cat>
            <c:strRef>
              <c:f>Sheet1!$A$2:$A$5</c:f>
              <c:strCache>
                <c:ptCount val="4"/>
                <c:pt idx="0">
                  <c:v>Category 1</c:v>
                </c:pt>
                <c:pt idx="1">
                  <c:v>Category 2</c:v>
                </c:pt>
                <c:pt idx="2">
                  <c:v>Category 3</c:v>
                </c:pt>
                <c:pt idx="3">
                  <c:v>Category 4</c:v>
                </c:pt>
              </c:strCache>
            </c:strRef>
          </c:cat>
          <c:val>
            <c:numRef>
              <c:f>Sheet1!$C$2:$C$5</c:f>
              <c:numCache>
                <c:formatCode>General</c:formatCode>
                <c:ptCount val="4"/>
                <c:pt idx="0">
                  <c:v>2.4</c:v>
                </c:pt>
                <c:pt idx="1">
                  <c:v>4.4000000000000004</c:v>
                </c:pt>
                <c:pt idx="2">
                  <c:v>1.8</c:v>
                </c:pt>
                <c:pt idx="3">
                  <c:v>2.8</c:v>
                </c:pt>
              </c:numCache>
            </c:numRef>
          </c:val>
          <c:extLst>
            <c:ext xmlns:c16="http://schemas.microsoft.com/office/drawing/2014/chart" uri="{C3380CC4-5D6E-409C-BE32-E72D297353CC}">
              <c16:uniqueId val="{00000001-57E1-DF48-B629-CC98D733B40C}"/>
            </c:ext>
          </c:extLst>
        </c:ser>
        <c:ser>
          <c:idx val="2"/>
          <c:order val="2"/>
          <c:tx>
            <c:strRef>
              <c:f>Sheet1!$D$1</c:f>
              <c:strCache>
                <c:ptCount val="1"/>
                <c:pt idx="0">
                  <c:v>Series 3</c:v>
                </c:pt>
              </c:strCache>
            </c:strRef>
          </c:tx>
          <c:spPr>
            <a:solidFill>
              <a:schemeClr val="accent3"/>
            </a:solidFill>
            <a:ln>
              <a:noFill/>
            </a:ln>
            <a:effectLst/>
          </c:spPr>
          <c:invertIfNegative val="0"/>
          <c:cat>
            <c:strRef>
              <c:f>Sheet1!$A$2:$A$5</c:f>
              <c:strCache>
                <c:ptCount val="4"/>
                <c:pt idx="0">
                  <c:v>Category 1</c:v>
                </c:pt>
                <c:pt idx="1">
                  <c:v>Category 2</c:v>
                </c:pt>
                <c:pt idx="2">
                  <c:v>Category 3</c:v>
                </c:pt>
                <c:pt idx="3">
                  <c:v>Category 4</c:v>
                </c:pt>
              </c:strCache>
            </c:strRef>
          </c:cat>
          <c:val>
            <c:numRef>
              <c:f>Sheet1!$D$2:$D$5</c:f>
              <c:numCache>
                <c:formatCode>General</c:formatCode>
                <c:ptCount val="4"/>
                <c:pt idx="0">
                  <c:v>2</c:v>
                </c:pt>
                <c:pt idx="1">
                  <c:v>2</c:v>
                </c:pt>
                <c:pt idx="2">
                  <c:v>3</c:v>
                </c:pt>
                <c:pt idx="3">
                  <c:v>5</c:v>
                </c:pt>
              </c:numCache>
            </c:numRef>
          </c:val>
          <c:extLst>
            <c:ext xmlns:c16="http://schemas.microsoft.com/office/drawing/2014/chart" uri="{C3380CC4-5D6E-409C-BE32-E72D297353CC}">
              <c16:uniqueId val="{00000002-57E1-DF48-B629-CC98D733B40C}"/>
            </c:ext>
          </c:extLst>
        </c:ser>
        <c:dLbls>
          <c:showLegendKey val="0"/>
          <c:showVal val="0"/>
          <c:showCatName val="0"/>
          <c:showSerName val="0"/>
          <c:showPercent val="0"/>
          <c:showBubbleSize val="0"/>
        </c:dLbls>
        <c:gapWidth val="219"/>
        <c:overlap val="-27"/>
        <c:axId val="1764328288"/>
        <c:axId val="1249945136"/>
      </c:barChart>
      <c:catAx>
        <c:axId val="176432828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Arial" panose="020B0604020202020204" pitchFamily="34" charset="0"/>
                <a:ea typeface="+mn-ea"/>
                <a:cs typeface="Arial" panose="020B0604020202020204" pitchFamily="34" charset="0"/>
              </a:defRPr>
            </a:pPr>
            <a:endParaRPr lang="en-US"/>
          </a:p>
        </c:txPr>
        <c:crossAx val="1249945136"/>
        <c:crosses val="autoZero"/>
        <c:auto val="1"/>
        <c:lblAlgn val="ctr"/>
        <c:lblOffset val="100"/>
        <c:noMultiLvlLbl val="0"/>
      </c:catAx>
      <c:valAx>
        <c:axId val="1249945136"/>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1764328288"/>
        <c:crosses val="autoZero"/>
        <c:crossBetween val="between"/>
      </c:valAx>
      <c:spPr>
        <a:noFill/>
        <a:ln>
          <a:noFill/>
        </a:ln>
        <a:effectLst/>
      </c:spPr>
    </c:plotArea>
    <c:legend>
      <c:legendPos val="b"/>
      <c:layout>
        <c:manualLayout>
          <c:xMode val="edge"/>
          <c:yMode val="edge"/>
          <c:x val="0.35600789982860576"/>
          <c:y val="0.94573696615040581"/>
          <c:w val="0.28798420034278832"/>
          <c:h val="5.426303384959423E-2"/>
        </c:manualLayout>
      </c:layout>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Arial" panose="020B0604020202020204" pitchFamily="34" charset="0"/>
              <a:ea typeface="+mn-ea"/>
              <a:cs typeface="Arial" panose="020B0604020202020204" pitchFamily="34" charset="0"/>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0B6013A0-ED05-D848-AA37-6FEED990EA8D}" type="datetimeFigureOut">
              <a:rPr lang="en-US" smtClean="0"/>
              <a:t>6/4/24</a:t>
            </a:fld>
            <a:endParaRPr lang="en-US"/>
          </a:p>
        </p:txBody>
      </p:sp>
      <p:sp>
        <p:nvSpPr>
          <p:cNvPr id="4" name="Slide Image Placeholder 3"/>
          <p:cNvSpPr>
            <a:spLocks noGrp="1" noRot="1" noChangeAspect="1"/>
          </p:cNvSpPr>
          <p:nvPr>
            <p:ph type="sldImg" idx="2"/>
          </p:nvPr>
        </p:nvSpPr>
        <p:spPr>
          <a:xfrm>
            <a:off x="1414463" y="1162050"/>
            <a:ext cx="4181475" cy="313690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90691B1C-A220-0746-A7D7-F3A73159E71F}" type="slidenum">
              <a:rPr lang="en-US" smtClean="0"/>
              <a:t>‹#›</a:t>
            </a:fld>
            <a:endParaRPr lang="en-US"/>
          </a:p>
        </p:txBody>
      </p:sp>
    </p:spTree>
    <p:extLst>
      <p:ext uri="{BB962C8B-B14F-4D97-AF65-F5344CB8AC3E}">
        <p14:creationId xmlns:p14="http://schemas.microsoft.com/office/powerpoint/2010/main" val="109928967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465887" lvl="1">
              <a:lnSpc>
                <a:spcPct val="107000"/>
              </a:lnSpc>
              <a:spcAft>
                <a:spcPts val="815"/>
              </a:spcAft>
            </a:pPr>
            <a:endParaRPr lang="en-US" sz="800" dirty="0">
              <a:latin typeface="Calibri" panose="020F0502020204030204" pitchFamily="34"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90691B1C-A220-0746-A7D7-F3A73159E71F}" type="slidenum">
              <a:rPr lang="en-US" smtClean="0"/>
              <a:t>1</a:t>
            </a:fld>
            <a:endParaRPr lang="en-US"/>
          </a:p>
        </p:txBody>
      </p:sp>
    </p:spTree>
    <p:extLst>
      <p:ext uri="{BB962C8B-B14F-4D97-AF65-F5344CB8AC3E}">
        <p14:creationId xmlns:p14="http://schemas.microsoft.com/office/powerpoint/2010/main" val="362432035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800" dirty="0"/>
              <a:t>You can find more about NEFE, the Ecosystem, and other initiatives at </a:t>
            </a:r>
            <a:r>
              <a:rPr lang="en-US" sz="800" dirty="0" err="1"/>
              <a:t>NEFE.org</a:t>
            </a:r>
            <a:r>
              <a:rPr lang="en-US" sz="800" dirty="0"/>
              <a:t>. </a:t>
            </a:r>
          </a:p>
          <a:p>
            <a:endParaRPr lang="en-US" sz="800" dirty="0"/>
          </a:p>
        </p:txBody>
      </p:sp>
      <p:sp>
        <p:nvSpPr>
          <p:cNvPr id="4" name="Slide Number Placeholder 3"/>
          <p:cNvSpPr>
            <a:spLocks noGrp="1"/>
          </p:cNvSpPr>
          <p:nvPr>
            <p:ph type="sldNum" sz="quarter" idx="5"/>
          </p:nvPr>
        </p:nvSpPr>
        <p:spPr/>
        <p:txBody>
          <a:bodyPr/>
          <a:lstStyle/>
          <a:p>
            <a:fld id="{90691B1C-A220-0746-A7D7-F3A73159E71F}" type="slidenum">
              <a:rPr lang="en-US" smtClean="0"/>
              <a:t>12</a:t>
            </a:fld>
            <a:endParaRPr lang="en-US"/>
          </a:p>
        </p:txBody>
      </p:sp>
    </p:spTree>
    <p:extLst>
      <p:ext uri="{BB962C8B-B14F-4D97-AF65-F5344CB8AC3E}">
        <p14:creationId xmlns:p14="http://schemas.microsoft.com/office/powerpoint/2010/main" val="4222376313"/>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image" Target="../media/image6.jp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DBC550D0-8346-427D-892F-7971E6EAF0E1}"/>
              </a:ext>
            </a:extLst>
          </p:cNvPr>
          <p:cNvSpPr/>
          <p:nvPr userDrawn="1"/>
        </p:nvSpPr>
        <p:spPr>
          <a:xfrm>
            <a:off x="710811" y="3713259"/>
            <a:ext cx="8433189" cy="17165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itle 1">
            <a:extLst>
              <a:ext uri="{FF2B5EF4-FFF2-40B4-BE49-F238E27FC236}">
                <a16:creationId xmlns:a16="http://schemas.microsoft.com/office/drawing/2014/main" id="{1F89CC9F-33DD-C84F-84BA-253B95D5CC95}"/>
              </a:ext>
            </a:extLst>
          </p:cNvPr>
          <p:cNvSpPr>
            <a:spLocks noGrp="1"/>
          </p:cNvSpPr>
          <p:nvPr>
            <p:ph type="ctrTitle" hasCustomPrompt="1"/>
          </p:nvPr>
        </p:nvSpPr>
        <p:spPr>
          <a:xfrm>
            <a:off x="778398" y="2288683"/>
            <a:ext cx="6858000" cy="1287873"/>
          </a:xfrm>
          <a:prstGeom prst="rect">
            <a:avLst/>
          </a:prstGeom>
        </p:spPr>
        <p:txBody>
          <a:bodyPr anchor="b">
            <a:normAutofit/>
          </a:bodyPr>
          <a:lstStyle>
            <a:lvl1pPr algn="l">
              <a:defRPr sz="4000" b="1" i="0">
                <a:solidFill>
                  <a:srgbClr val="505961"/>
                </a:solidFill>
                <a:latin typeface="Arial" panose="020B0604020202020204" pitchFamily="34" charset="0"/>
                <a:cs typeface="Arial" panose="020B0604020202020204" pitchFamily="34" charset="0"/>
              </a:defRPr>
            </a:lvl1pPr>
          </a:lstStyle>
          <a:p>
            <a:r>
              <a:rPr lang="en-US"/>
              <a:t>Presentation Title</a:t>
            </a:r>
          </a:p>
        </p:txBody>
      </p:sp>
      <p:sp>
        <p:nvSpPr>
          <p:cNvPr id="8" name="Subtitle 2">
            <a:extLst>
              <a:ext uri="{FF2B5EF4-FFF2-40B4-BE49-F238E27FC236}">
                <a16:creationId xmlns:a16="http://schemas.microsoft.com/office/drawing/2014/main" id="{3100B700-269E-0343-BB17-0375968FA259}"/>
              </a:ext>
            </a:extLst>
          </p:cNvPr>
          <p:cNvSpPr>
            <a:spLocks noGrp="1"/>
          </p:cNvSpPr>
          <p:nvPr>
            <p:ph type="subTitle" idx="1" hasCustomPrompt="1"/>
          </p:nvPr>
        </p:nvSpPr>
        <p:spPr>
          <a:xfrm>
            <a:off x="778398" y="4066225"/>
            <a:ext cx="3583858" cy="639161"/>
          </a:xfrm>
          <a:prstGeom prst="rect">
            <a:avLst/>
          </a:prstGeom>
        </p:spPr>
        <p:txBody>
          <a:bodyPr>
            <a:normAutofit/>
          </a:bodyPr>
          <a:lstStyle>
            <a:lvl1pPr marL="0" indent="0" algn="l">
              <a:buNone/>
              <a:defRPr sz="2000">
                <a:solidFill>
                  <a:srgbClr val="505961"/>
                </a:solidFill>
                <a:latin typeface="Arial" panose="020B0604020202020204" pitchFamily="34" charset="0"/>
                <a:cs typeface="Arial" panose="020B0604020202020204" pitchFamily="34" charset="0"/>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Presenter: Lorem Ipsum</a:t>
            </a:r>
          </a:p>
        </p:txBody>
      </p:sp>
      <p:pic>
        <p:nvPicPr>
          <p:cNvPr id="3" name="Picture 2" descr="A grey rectangular object with white text&#10;&#10;Description automatically generated">
            <a:extLst>
              <a:ext uri="{FF2B5EF4-FFF2-40B4-BE49-F238E27FC236}">
                <a16:creationId xmlns:a16="http://schemas.microsoft.com/office/drawing/2014/main" id="{53BDB63E-E67F-2855-4F8C-58987F091865}"/>
              </a:ext>
            </a:extLst>
          </p:cNvPr>
          <p:cNvPicPr>
            <a:picLocks noChangeAspect="1"/>
          </p:cNvPicPr>
          <p:nvPr userDrawn="1"/>
        </p:nvPicPr>
        <p:blipFill>
          <a:blip r:embed="rId3"/>
          <a:stretch>
            <a:fillRect/>
          </a:stretch>
        </p:blipFill>
        <p:spPr>
          <a:xfrm>
            <a:off x="0" y="0"/>
            <a:ext cx="9144000" cy="6858000"/>
          </a:xfrm>
          <a:prstGeom prst="rect">
            <a:avLst/>
          </a:prstGeom>
        </p:spPr>
      </p:pic>
    </p:spTree>
    <p:extLst>
      <p:ext uri="{BB962C8B-B14F-4D97-AF65-F5344CB8AC3E}">
        <p14:creationId xmlns:p14="http://schemas.microsoft.com/office/powerpoint/2010/main" val="27562069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userDrawn="1">
  <p:cSld name="Standar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7" name="Title 1">
            <a:extLst>
              <a:ext uri="{FF2B5EF4-FFF2-40B4-BE49-F238E27FC236}">
                <a16:creationId xmlns:a16="http://schemas.microsoft.com/office/drawing/2014/main" id="{68B869EE-3958-6142-968B-F45C9F22AC25}"/>
              </a:ext>
            </a:extLst>
          </p:cNvPr>
          <p:cNvSpPr>
            <a:spLocks noGrp="1"/>
          </p:cNvSpPr>
          <p:nvPr>
            <p:ph type="ctrTitle" hasCustomPrompt="1"/>
          </p:nvPr>
        </p:nvSpPr>
        <p:spPr>
          <a:xfrm>
            <a:off x="959475" y="62723"/>
            <a:ext cx="6858000" cy="782273"/>
          </a:xfrm>
          <a:prstGeom prst="rect">
            <a:avLst/>
          </a:prstGeom>
        </p:spPr>
        <p:txBody>
          <a:bodyPr anchor="b">
            <a:normAutofit/>
          </a:bodyPr>
          <a:lstStyle>
            <a:lvl1pPr algn="l">
              <a:defRPr sz="3000" b="1" i="0">
                <a:solidFill>
                  <a:srgbClr val="505961"/>
                </a:solidFill>
                <a:latin typeface="Arial" panose="020B0604020202020204" pitchFamily="34" charset="0"/>
                <a:cs typeface="Arial" panose="020B0604020202020204" pitchFamily="34" charset="0"/>
              </a:defRPr>
            </a:lvl1pPr>
          </a:lstStyle>
          <a:p>
            <a:r>
              <a:rPr lang="en-US" dirty="0"/>
              <a:t>Standard Layout</a:t>
            </a:r>
          </a:p>
        </p:txBody>
      </p:sp>
      <p:pic>
        <p:nvPicPr>
          <p:cNvPr id="3" name="Picture 2" descr="A screen shot of a computer&#10;&#10;Description automatically generated">
            <a:extLst>
              <a:ext uri="{FF2B5EF4-FFF2-40B4-BE49-F238E27FC236}">
                <a16:creationId xmlns:a16="http://schemas.microsoft.com/office/drawing/2014/main" id="{9548C848-E421-6426-CBF7-CA6D9D0C7E69}"/>
              </a:ext>
            </a:extLst>
          </p:cNvPr>
          <p:cNvPicPr>
            <a:picLocks noChangeAspect="1"/>
          </p:cNvPicPr>
          <p:nvPr userDrawn="1"/>
        </p:nvPicPr>
        <p:blipFill>
          <a:blip r:embed="rId3"/>
          <a:stretch>
            <a:fillRect/>
          </a:stretch>
        </p:blipFill>
        <p:spPr>
          <a:xfrm>
            <a:off x="0" y="0"/>
            <a:ext cx="9144000" cy="6858000"/>
          </a:xfrm>
          <a:prstGeom prst="rect">
            <a:avLst/>
          </a:prstGeom>
        </p:spPr>
      </p:pic>
      <p:sp>
        <p:nvSpPr>
          <p:cNvPr id="11" name="Slide Number Placeholder 5">
            <a:extLst>
              <a:ext uri="{FF2B5EF4-FFF2-40B4-BE49-F238E27FC236}">
                <a16:creationId xmlns:a16="http://schemas.microsoft.com/office/drawing/2014/main" id="{4FF0DBA6-B79A-BD86-3ACE-638D72F0CB3A}"/>
              </a:ext>
            </a:extLst>
          </p:cNvPr>
          <p:cNvSpPr>
            <a:spLocks noGrp="1"/>
          </p:cNvSpPr>
          <p:nvPr>
            <p:ph type="sldNum" sz="quarter" idx="4"/>
          </p:nvPr>
        </p:nvSpPr>
        <p:spPr>
          <a:xfrm>
            <a:off x="8492358" y="6520616"/>
            <a:ext cx="537341" cy="274324"/>
          </a:xfrm>
          <a:prstGeom prst="rect">
            <a:avLst/>
          </a:prstGeom>
        </p:spPr>
        <p:txBody>
          <a:bodyPr vert="horz" lIns="91440" tIns="45720" rIns="91440" bIns="45720" rtlCol="0" anchor="ctr"/>
          <a:lstStyle>
            <a:lvl1pPr algn="ctr">
              <a:defRPr sz="900">
                <a:solidFill>
                  <a:srgbClr val="505961"/>
                </a:solidFill>
                <a:latin typeface="Arial" panose="020B0604020202020204" pitchFamily="34" charset="0"/>
                <a:cs typeface="Arial" panose="020B0604020202020204" pitchFamily="34" charset="0"/>
              </a:defRPr>
            </a:lvl1pPr>
          </a:lstStyle>
          <a:p>
            <a:fld id="{64F12D03-C2F7-9845-A612-6A708C696EFE}" type="slidenum">
              <a:rPr lang="en-US" smtClean="0"/>
              <a:pPr/>
              <a:t>‹#›</a:t>
            </a:fld>
            <a:endParaRPr lang="en-US" dirty="0"/>
          </a:p>
        </p:txBody>
      </p:sp>
      <p:sp>
        <p:nvSpPr>
          <p:cNvPr id="12" name="Content Placeholder 2">
            <a:extLst>
              <a:ext uri="{FF2B5EF4-FFF2-40B4-BE49-F238E27FC236}">
                <a16:creationId xmlns:a16="http://schemas.microsoft.com/office/drawing/2014/main" id="{64DC8BCC-5270-74B5-F210-FE3848EC61A9}"/>
              </a:ext>
            </a:extLst>
          </p:cNvPr>
          <p:cNvSpPr>
            <a:spLocks noGrp="1"/>
          </p:cNvSpPr>
          <p:nvPr>
            <p:ph sz="half" idx="1" hasCustomPrompt="1"/>
          </p:nvPr>
        </p:nvSpPr>
        <p:spPr>
          <a:xfrm>
            <a:off x="959475" y="1341913"/>
            <a:ext cx="6858000" cy="4835052"/>
          </a:xfrm>
          <a:prstGeom prst="rect">
            <a:avLst/>
          </a:prstGeom>
        </p:spPr>
        <p:txBody>
          <a:bodyPr>
            <a:normAutofit/>
          </a:bodyPr>
          <a:lstStyle>
            <a:lvl1pPr marL="0" indent="0">
              <a:lnSpc>
                <a:spcPct val="150000"/>
              </a:lnSpc>
              <a:buFont typeface="Arial" panose="020B0604020202020204" pitchFamily="34" charset="0"/>
              <a:buNone/>
              <a:defRPr sz="2000">
                <a:solidFill>
                  <a:srgbClr val="505961"/>
                </a:solidFill>
                <a:latin typeface="Arial" panose="020B0604020202020204" pitchFamily="34" charset="0"/>
                <a:cs typeface="Arial" panose="020B0604020202020204" pitchFamily="34" charset="0"/>
              </a:defRPr>
            </a:lvl1pPr>
            <a:lvl2pPr>
              <a:defRPr>
                <a:solidFill>
                  <a:srgbClr val="505961"/>
                </a:solidFill>
              </a:defRPr>
            </a:lvl2pPr>
            <a:lvl3pPr>
              <a:defRPr>
                <a:solidFill>
                  <a:srgbClr val="505961"/>
                </a:solidFill>
              </a:defRPr>
            </a:lvl3pPr>
            <a:lvl4pPr>
              <a:defRPr>
                <a:solidFill>
                  <a:srgbClr val="505961"/>
                </a:solidFill>
              </a:defRPr>
            </a:lvl4pPr>
            <a:lvl5pPr>
              <a:defRPr>
                <a:solidFill>
                  <a:srgbClr val="505961"/>
                </a:solidFill>
              </a:defRPr>
            </a:lvl5pPr>
          </a:lstStyle>
          <a:p>
            <a:pPr marL="0" indent="0">
              <a:buNone/>
            </a:pPr>
            <a:r>
              <a:rPr lang="en-US" dirty="0"/>
              <a:t>Standard Styling</a:t>
            </a:r>
          </a:p>
          <a:p>
            <a:r>
              <a:rPr lang="en-US" dirty="0"/>
              <a:t>Arial font (</a:t>
            </a:r>
            <a:r>
              <a:rPr lang="en-US" sz="1350" dirty="0"/>
              <a:t>standard for most computers</a:t>
            </a:r>
            <a:r>
              <a:rPr lang="en-US" dirty="0"/>
              <a:t>)</a:t>
            </a:r>
          </a:p>
          <a:p>
            <a:r>
              <a:rPr lang="en-US" dirty="0"/>
              <a:t>4:3 layout</a:t>
            </a:r>
          </a:p>
        </p:txBody>
      </p:sp>
      <p:grpSp>
        <p:nvGrpSpPr>
          <p:cNvPr id="13" name="Group 12">
            <a:extLst>
              <a:ext uri="{FF2B5EF4-FFF2-40B4-BE49-F238E27FC236}">
                <a16:creationId xmlns:a16="http://schemas.microsoft.com/office/drawing/2014/main" id="{76924750-D3E6-0872-E98C-4B351688276A}"/>
              </a:ext>
            </a:extLst>
          </p:cNvPr>
          <p:cNvGrpSpPr/>
          <p:nvPr userDrawn="1"/>
        </p:nvGrpSpPr>
        <p:grpSpPr>
          <a:xfrm>
            <a:off x="0" y="823976"/>
            <a:ext cx="8173941" cy="139231"/>
            <a:chOff x="0" y="914400"/>
            <a:chExt cx="8173941" cy="174929"/>
          </a:xfrm>
        </p:grpSpPr>
        <p:sp>
          <p:nvSpPr>
            <p:cNvPr id="14" name="Rectangle 13">
              <a:extLst>
                <a:ext uri="{FF2B5EF4-FFF2-40B4-BE49-F238E27FC236}">
                  <a16:creationId xmlns:a16="http://schemas.microsoft.com/office/drawing/2014/main" id="{73D25856-8259-0481-E223-0A667D577F09}"/>
                </a:ext>
              </a:extLst>
            </p:cNvPr>
            <p:cNvSpPr/>
            <p:nvPr userDrawn="1"/>
          </p:nvSpPr>
          <p:spPr>
            <a:xfrm>
              <a:off x="0" y="914400"/>
              <a:ext cx="8173941" cy="17492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5" name="Straight Connector 14">
              <a:extLst>
                <a:ext uri="{FF2B5EF4-FFF2-40B4-BE49-F238E27FC236}">
                  <a16:creationId xmlns:a16="http://schemas.microsoft.com/office/drawing/2014/main" id="{5130B64B-B4E0-B8F9-B38A-3950BDB13F09}"/>
                </a:ext>
              </a:extLst>
            </p:cNvPr>
            <p:cNvCxnSpPr>
              <a:cxnSpLocks/>
            </p:cNvCxnSpPr>
            <p:nvPr userDrawn="1"/>
          </p:nvCxnSpPr>
          <p:spPr>
            <a:xfrm>
              <a:off x="0" y="1004978"/>
              <a:ext cx="8105524" cy="0"/>
            </a:xfrm>
            <a:prstGeom prst="line">
              <a:avLst/>
            </a:prstGeom>
            <a:ln w="22225">
              <a:solidFill>
                <a:schemeClr val="accent2"/>
              </a:solidFill>
            </a:ln>
          </p:spPr>
          <p:style>
            <a:lnRef idx="1">
              <a:schemeClr val="accent1"/>
            </a:lnRef>
            <a:fillRef idx="0">
              <a:schemeClr val="accent1"/>
            </a:fillRef>
            <a:effectRef idx="0">
              <a:schemeClr val="accent1"/>
            </a:effectRef>
            <a:fontRef idx="minor">
              <a:schemeClr val="tx1"/>
            </a:fontRef>
          </p:style>
        </p:cxnSp>
      </p:grpSp>
      <p:sp>
        <p:nvSpPr>
          <p:cNvPr id="16" name="Title 1">
            <a:extLst>
              <a:ext uri="{FF2B5EF4-FFF2-40B4-BE49-F238E27FC236}">
                <a16:creationId xmlns:a16="http://schemas.microsoft.com/office/drawing/2014/main" id="{8AF132DD-CAA6-8C2E-442C-934494C836E7}"/>
              </a:ext>
            </a:extLst>
          </p:cNvPr>
          <p:cNvSpPr txBox="1">
            <a:spLocks/>
          </p:cNvSpPr>
          <p:nvPr userDrawn="1"/>
        </p:nvSpPr>
        <p:spPr>
          <a:xfrm>
            <a:off x="131188" y="6288626"/>
            <a:ext cx="4077130" cy="274324"/>
          </a:xfrm>
          <a:prstGeom prst="rect">
            <a:avLst/>
          </a:prstGeom>
        </p:spPr>
        <p:txBody>
          <a:bodyPr vert="horz" lIns="91440" tIns="45720" rIns="91440" bIns="45720" rtlCol="0" anchor="b">
            <a:normAutofit/>
          </a:bodyPr>
          <a:lstStyle>
            <a:lvl1pPr algn="l" defTabSz="914400" rtl="0" eaLnBrk="1" latinLnBrk="0" hangingPunct="1">
              <a:lnSpc>
                <a:spcPct val="90000"/>
              </a:lnSpc>
              <a:spcBef>
                <a:spcPct val="0"/>
              </a:spcBef>
              <a:buNone/>
              <a:defRPr sz="3000" b="1" i="0" kern="1200">
                <a:solidFill>
                  <a:srgbClr val="505961"/>
                </a:solidFill>
                <a:latin typeface="Arial" panose="020B0604020202020204" pitchFamily="34" charset="0"/>
                <a:ea typeface="+mj-ea"/>
                <a:cs typeface="Arial" panose="020B0604020202020204" pitchFamily="34" charset="0"/>
              </a:defRPr>
            </a:lvl1pPr>
          </a:lstStyle>
          <a:p>
            <a:r>
              <a:rPr lang="en-US" sz="770" b="0" dirty="0">
                <a:solidFill>
                  <a:schemeClr val="tx1"/>
                </a:solidFill>
                <a:effectLst/>
                <a:latin typeface="Arial" panose="020B0604020202020204" pitchFamily="34" charset="0"/>
                <a:cs typeface="Arial" panose="020B0604020202020204" pitchFamily="34" charset="0"/>
              </a:rPr>
              <a:t>Copyright © 2024 National Endowment for Financial Education. All rights reserved.</a:t>
            </a:r>
          </a:p>
        </p:txBody>
      </p:sp>
    </p:spTree>
    <p:extLst>
      <p:ext uri="{BB962C8B-B14F-4D97-AF65-F5344CB8AC3E}">
        <p14:creationId xmlns:p14="http://schemas.microsoft.com/office/powerpoint/2010/main" val="42263722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Full Picture">
    <p:spTree>
      <p:nvGrpSpPr>
        <p:cNvPr id="1" name=""/>
        <p:cNvGrpSpPr/>
        <p:nvPr/>
      </p:nvGrpSpPr>
      <p:grpSpPr>
        <a:xfrm>
          <a:off x="0" y="0"/>
          <a:ext cx="0" cy="0"/>
          <a:chOff x="0" y="0"/>
          <a:chExt cx="0" cy="0"/>
        </a:xfrm>
      </p:grpSpPr>
      <p:pic>
        <p:nvPicPr>
          <p:cNvPr id="14" name="Picture 13" descr="A close up of a logo&#10;&#10;Description automatically generated">
            <a:extLst>
              <a:ext uri="{FF2B5EF4-FFF2-40B4-BE49-F238E27FC236}">
                <a16:creationId xmlns:a16="http://schemas.microsoft.com/office/drawing/2014/main" id="{F345006C-F7BD-A244-AB8B-1A9EA1B6A912}"/>
              </a:ext>
            </a:extLst>
          </p:cNvPr>
          <p:cNvPicPr>
            <a:picLocks noChangeAspect="1"/>
          </p:cNvPicPr>
          <p:nvPr userDrawn="1"/>
        </p:nvPicPr>
        <p:blipFill>
          <a:blip r:embed="rId2"/>
          <a:stretch>
            <a:fillRect/>
          </a:stretch>
        </p:blipFill>
        <p:spPr>
          <a:xfrm>
            <a:off x="0" y="0"/>
            <a:ext cx="9144000" cy="6858000"/>
          </a:xfrm>
          <a:prstGeom prst="rect">
            <a:avLst/>
          </a:prstGeom>
        </p:spPr>
      </p:pic>
      <p:sp>
        <p:nvSpPr>
          <p:cNvPr id="10" name="Slide Number Placeholder 5">
            <a:extLst>
              <a:ext uri="{FF2B5EF4-FFF2-40B4-BE49-F238E27FC236}">
                <a16:creationId xmlns:a16="http://schemas.microsoft.com/office/drawing/2014/main" id="{59994299-5EFA-BD4C-988E-DBF079462721}"/>
              </a:ext>
            </a:extLst>
          </p:cNvPr>
          <p:cNvSpPr>
            <a:spLocks noGrp="1"/>
          </p:cNvSpPr>
          <p:nvPr>
            <p:ph type="sldNum" sz="quarter" idx="4"/>
          </p:nvPr>
        </p:nvSpPr>
        <p:spPr>
          <a:xfrm>
            <a:off x="6972300" y="6583676"/>
            <a:ext cx="2057400" cy="274324"/>
          </a:xfrm>
          <a:prstGeom prst="rect">
            <a:avLst/>
          </a:prstGeom>
        </p:spPr>
        <p:txBody>
          <a:bodyPr vert="horz" lIns="91440" tIns="45720" rIns="91440" bIns="45720" rtlCol="0" anchor="ctr"/>
          <a:lstStyle>
            <a:lvl1pPr algn="r">
              <a:defRPr sz="900">
                <a:solidFill>
                  <a:srgbClr val="505961"/>
                </a:solidFill>
                <a:latin typeface="Arial" panose="020B0604020202020204" pitchFamily="34" charset="0"/>
                <a:cs typeface="Arial" panose="020B0604020202020204" pitchFamily="34" charset="0"/>
              </a:defRPr>
            </a:lvl1pPr>
          </a:lstStyle>
          <a:p>
            <a:fld id="{64F12D03-C2F7-9845-A612-6A708C696EFE}" type="slidenum">
              <a:rPr lang="en-US" smtClean="0"/>
              <a:pPr/>
              <a:t>‹#›</a:t>
            </a:fld>
            <a:endParaRPr lang="en-US"/>
          </a:p>
        </p:txBody>
      </p:sp>
      <p:sp>
        <p:nvSpPr>
          <p:cNvPr id="17" name="Title 1">
            <a:extLst>
              <a:ext uri="{FF2B5EF4-FFF2-40B4-BE49-F238E27FC236}">
                <a16:creationId xmlns:a16="http://schemas.microsoft.com/office/drawing/2014/main" id="{01C54859-047E-B548-9513-E6ABDAB7D2C6}"/>
              </a:ext>
            </a:extLst>
          </p:cNvPr>
          <p:cNvSpPr>
            <a:spLocks noGrp="1"/>
          </p:cNvSpPr>
          <p:nvPr>
            <p:ph type="ctrTitle" hasCustomPrompt="1"/>
          </p:nvPr>
        </p:nvSpPr>
        <p:spPr>
          <a:xfrm>
            <a:off x="959475" y="62723"/>
            <a:ext cx="6858000" cy="782273"/>
          </a:xfrm>
          <a:prstGeom prst="rect">
            <a:avLst/>
          </a:prstGeom>
        </p:spPr>
        <p:txBody>
          <a:bodyPr anchor="b">
            <a:normAutofit/>
          </a:bodyPr>
          <a:lstStyle>
            <a:lvl1pPr algn="l">
              <a:defRPr sz="3000" b="1" i="0">
                <a:solidFill>
                  <a:srgbClr val="505961"/>
                </a:solidFill>
                <a:latin typeface="Arial" panose="020B0604020202020204" pitchFamily="34" charset="0"/>
                <a:cs typeface="Arial" panose="020B0604020202020204" pitchFamily="34" charset="0"/>
              </a:defRPr>
            </a:lvl1pPr>
          </a:lstStyle>
          <a:p>
            <a:r>
              <a:rPr lang="en-US" dirty="0"/>
              <a:t>Title if needed</a:t>
            </a:r>
          </a:p>
        </p:txBody>
      </p:sp>
      <p:pic>
        <p:nvPicPr>
          <p:cNvPr id="2" name="Picture 1" descr="A white background with orange and red stripes&#10;&#10;Description automatically generated">
            <a:extLst>
              <a:ext uri="{FF2B5EF4-FFF2-40B4-BE49-F238E27FC236}">
                <a16:creationId xmlns:a16="http://schemas.microsoft.com/office/drawing/2014/main" id="{7EB751E1-2BD1-1354-C2FA-7254743FB745}"/>
              </a:ext>
            </a:extLst>
          </p:cNvPr>
          <p:cNvPicPr>
            <a:picLocks noChangeAspect="1"/>
          </p:cNvPicPr>
          <p:nvPr userDrawn="1"/>
        </p:nvPicPr>
        <p:blipFill>
          <a:blip r:embed="rId3"/>
          <a:stretch>
            <a:fillRect/>
          </a:stretch>
        </p:blipFill>
        <p:spPr>
          <a:xfrm>
            <a:off x="-14589" y="1570429"/>
            <a:ext cx="9173177" cy="5013247"/>
          </a:xfrm>
          <a:prstGeom prst="rect">
            <a:avLst/>
          </a:prstGeom>
        </p:spPr>
      </p:pic>
      <p:sp>
        <p:nvSpPr>
          <p:cNvPr id="3" name="Picture Placeholder 15">
            <a:extLst>
              <a:ext uri="{FF2B5EF4-FFF2-40B4-BE49-F238E27FC236}">
                <a16:creationId xmlns:a16="http://schemas.microsoft.com/office/drawing/2014/main" id="{EADADDB0-D1A0-316D-7924-B6C09BA5EAC3}"/>
              </a:ext>
            </a:extLst>
          </p:cNvPr>
          <p:cNvSpPr>
            <a:spLocks noGrp="1"/>
          </p:cNvSpPr>
          <p:nvPr>
            <p:ph type="pic" sz="quarter" idx="10"/>
          </p:nvPr>
        </p:nvSpPr>
        <p:spPr>
          <a:xfrm>
            <a:off x="0" y="880534"/>
            <a:ext cx="9144000" cy="5725407"/>
          </a:xfrm>
        </p:spPr>
        <p:txBody>
          <a:bodyPr/>
          <a:lstStyle/>
          <a:p>
            <a:endParaRPr lang="en-US" dirty="0"/>
          </a:p>
        </p:txBody>
      </p:sp>
    </p:spTree>
    <p:extLst>
      <p:ext uri="{BB962C8B-B14F-4D97-AF65-F5344CB8AC3E}">
        <p14:creationId xmlns:p14="http://schemas.microsoft.com/office/powerpoint/2010/main" val="17498123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7938F37F-2D8A-5A48-9072-045E27BE5CA8}"/>
              </a:ext>
            </a:extLst>
          </p:cNvPr>
          <p:cNvSpPr>
            <a:spLocks noGrp="1"/>
          </p:cNvSpPr>
          <p:nvPr>
            <p:ph type="sldNum" sz="quarter" idx="10"/>
          </p:nvPr>
        </p:nvSpPr>
        <p:spPr/>
        <p:txBody>
          <a:bodyPr/>
          <a:lstStyle/>
          <a:p>
            <a:fld id="{64F12D03-C2F7-9845-A612-6A708C696EFE}" type="slidenum">
              <a:rPr lang="en-US" smtClean="0"/>
              <a:pPr/>
              <a:t>‹#›</a:t>
            </a:fld>
            <a:endParaRPr lang="en-US"/>
          </a:p>
        </p:txBody>
      </p:sp>
      <p:sp>
        <p:nvSpPr>
          <p:cNvPr id="7" name="Title 1">
            <a:extLst>
              <a:ext uri="{FF2B5EF4-FFF2-40B4-BE49-F238E27FC236}">
                <a16:creationId xmlns:a16="http://schemas.microsoft.com/office/drawing/2014/main" id="{216FB789-C94D-AB40-8166-159688AF4C05}"/>
              </a:ext>
            </a:extLst>
          </p:cNvPr>
          <p:cNvSpPr>
            <a:spLocks noGrp="1"/>
          </p:cNvSpPr>
          <p:nvPr>
            <p:ph type="ctrTitle" hasCustomPrompt="1"/>
          </p:nvPr>
        </p:nvSpPr>
        <p:spPr>
          <a:xfrm>
            <a:off x="754626" y="335062"/>
            <a:ext cx="3588774" cy="782273"/>
          </a:xfrm>
          <a:prstGeom prst="rect">
            <a:avLst/>
          </a:prstGeom>
        </p:spPr>
        <p:txBody>
          <a:bodyPr anchor="b">
            <a:normAutofit/>
          </a:bodyPr>
          <a:lstStyle>
            <a:lvl1pPr algn="l">
              <a:defRPr sz="3000" b="1" i="0">
                <a:solidFill>
                  <a:srgbClr val="505961"/>
                </a:solidFill>
                <a:latin typeface="Arial" panose="020B0604020202020204" pitchFamily="34" charset="0"/>
                <a:cs typeface="Arial" panose="020B0604020202020204" pitchFamily="34" charset="0"/>
              </a:defRPr>
            </a:lvl1pPr>
          </a:lstStyle>
          <a:p>
            <a:r>
              <a:rPr lang="en-US"/>
              <a:t>Examples</a:t>
            </a:r>
          </a:p>
        </p:txBody>
      </p:sp>
      <p:pic>
        <p:nvPicPr>
          <p:cNvPr id="2" name="Picture 1" descr="A white background with orange and red stripes&#10;&#10;Description automatically generated">
            <a:extLst>
              <a:ext uri="{FF2B5EF4-FFF2-40B4-BE49-F238E27FC236}">
                <a16:creationId xmlns:a16="http://schemas.microsoft.com/office/drawing/2014/main" id="{43946EBE-5635-DE27-77A1-E67A9C3BDE62}"/>
              </a:ext>
            </a:extLst>
          </p:cNvPr>
          <p:cNvPicPr>
            <a:picLocks noChangeAspect="1"/>
          </p:cNvPicPr>
          <p:nvPr userDrawn="1"/>
        </p:nvPicPr>
        <p:blipFill>
          <a:blip r:embed="rId2"/>
          <a:stretch>
            <a:fillRect/>
          </a:stretch>
        </p:blipFill>
        <p:spPr>
          <a:xfrm>
            <a:off x="0" y="1844753"/>
            <a:ext cx="9173177" cy="5013247"/>
          </a:xfrm>
          <a:prstGeom prst="rect">
            <a:avLst/>
          </a:prstGeom>
        </p:spPr>
      </p:pic>
      <p:graphicFrame>
        <p:nvGraphicFramePr>
          <p:cNvPr id="5" name="Chart 4">
            <a:extLst>
              <a:ext uri="{FF2B5EF4-FFF2-40B4-BE49-F238E27FC236}">
                <a16:creationId xmlns:a16="http://schemas.microsoft.com/office/drawing/2014/main" id="{154916DC-5BA3-8D20-2D13-B9DCA7DFC390}"/>
              </a:ext>
            </a:extLst>
          </p:cNvPr>
          <p:cNvGraphicFramePr/>
          <p:nvPr userDrawn="1">
            <p:extLst>
              <p:ext uri="{D42A27DB-BD31-4B8C-83A1-F6EECF244321}">
                <p14:modId xmlns:p14="http://schemas.microsoft.com/office/powerpoint/2010/main" val="2989344515"/>
              </p:ext>
            </p:extLst>
          </p:nvPr>
        </p:nvGraphicFramePr>
        <p:xfrm>
          <a:off x="3963390" y="1338247"/>
          <a:ext cx="4573979" cy="4502181"/>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8" name="Table 7">
            <a:extLst>
              <a:ext uri="{FF2B5EF4-FFF2-40B4-BE49-F238E27FC236}">
                <a16:creationId xmlns:a16="http://schemas.microsoft.com/office/drawing/2014/main" id="{ED00EF2F-549F-B06B-F077-D20CBA1B0407}"/>
              </a:ext>
            </a:extLst>
          </p:cNvPr>
          <p:cNvGraphicFramePr>
            <a:graphicFrameLocks noGrp="1"/>
          </p:cNvGraphicFramePr>
          <p:nvPr userDrawn="1">
            <p:extLst>
              <p:ext uri="{D42A27DB-BD31-4B8C-83A1-F6EECF244321}">
                <p14:modId xmlns:p14="http://schemas.microsoft.com/office/powerpoint/2010/main" val="2137720114"/>
              </p:ext>
            </p:extLst>
          </p:nvPr>
        </p:nvGraphicFramePr>
        <p:xfrm>
          <a:off x="754626" y="1789509"/>
          <a:ext cx="2860170" cy="3371412"/>
        </p:xfrm>
        <a:graphic>
          <a:graphicData uri="http://schemas.openxmlformats.org/drawingml/2006/table">
            <a:tbl>
              <a:tblPr firstRow="1" bandRow="1">
                <a:tableStyleId>{5C22544A-7EE6-4342-B048-85BDC9FD1C3A}</a:tableStyleId>
              </a:tblPr>
              <a:tblGrid>
                <a:gridCol w="953390">
                  <a:extLst>
                    <a:ext uri="{9D8B030D-6E8A-4147-A177-3AD203B41FA5}">
                      <a16:colId xmlns:a16="http://schemas.microsoft.com/office/drawing/2014/main" val="537157597"/>
                    </a:ext>
                  </a:extLst>
                </a:gridCol>
                <a:gridCol w="953390">
                  <a:extLst>
                    <a:ext uri="{9D8B030D-6E8A-4147-A177-3AD203B41FA5}">
                      <a16:colId xmlns:a16="http://schemas.microsoft.com/office/drawing/2014/main" val="2768162116"/>
                    </a:ext>
                  </a:extLst>
                </a:gridCol>
                <a:gridCol w="953390">
                  <a:extLst>
                    <a:ext uri="{9D8B030D-6E8A-4147-A177-3AD203B41FA5}">
                      <a16:colId xmlns:a16="http://schemas.microsoft.com/office/drawing/2014/main" val="4013695773"/>
                    </a:ext>
                  </a:extLst>
                </a:gridCol>
              </a:tblGrid>
              <a:tr h="842853">
                <a:tc gridSpan="3">
                  <a:txBody>
                    <a:bodyPr/>
                    <a:lstStyle/>
                    <a:p>
                      <a:pPr algn="ctr"/>
                      <a:r>
                        <a:rPr lang="en-US" dirty="0">
                          <a:latin typeface="Arial" panose="020B0604020202020204" pitchFamily="34" charset="0"/>
                          <a:cs typeface="Arial" panose="020B0604020202020204" pitchFamily="34" charset="0"/>
                        </a:rPr>
                        <a:t>Lorem Ipsum</a:t>
                      </a:r>
                    </a:p>
                  </a:txBody>
                  <a:tcPr marL="68580" marR="68580" anchor="ct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366483980"/>
                  </a:ext>
                </a:extLst>
              </a:tr>
              <a:tr h="842853">
                <a:tc>
                  <a:txBody>
                    <a:bodyPr/>
                    <a:lstStyle/>
                    <a:p>
                      <a:pPr algn="ctr"/>
                      <a:r>
                        <a:rPr lang="en-US" sz="1400">
                          <a:latin typeface="Arial" panose="020B0604020202020204" pitchFamily="34" charset="0"/>
                          <a:cs typeface="Arial" panose="020B0604020202020204" pitchFamily="34" charset="0"/>
                        </a:rPr>
                        <a:t>Lorem</a:t>
                      </a:r>
                    </a:p>
                  </a:txBody>
                  <a:tcPr marL="68580" marR="68580" anchor="ctr"/>
                </a:tc>
                <a:tc>
                  <a:txBody>
                    <a:bodyPr/>
                    <a:lstStyle/>
                    <a:p>
                      <a:pPr algn="ctr"/>
                      <a:r>
                        <a:rPr lang="en-US" sz="1400">
                          <a:latin typeface="Arial" panose="020B0604020202020204" pitchFamily="34" charset="0"/>
                          <a:cs typeface="Arial" panose="020B0604020202020204" pitchFamily="34" charset="0"/>
                        </a:rPr>
                        <a:t>Ipsum</a:t>
                      </a:r>
                    </a:p>
                  </a:txBody>
                  <a:tcPr marL="68580" marR="68580" anchor="ctr"/>
                </a:tc>
                <a:tc>
                  <a:txBody>
                    <a:bodyPr/>
                    <a:lstStyle/>
                    <a:p>
                      <a:pPr algn="ctr"/>
                      <a:r>
                        <a:rPr lang="en-US" sz="1400">
                          <a:latin typeface="Arial" panose="020B0604020202020204" pitchFamily="34" charset="0"/>
                          <a:cs typeface="Arial" panose="020B0604020202020204" pitchFamily="34" charset="0"/>
                        </a:rPr>
                        <a:t>Lorem</a:t>
                      </a:r>
                    </a:p>
                  </a:txBody>
                  <a:tcPr marL="68580" marR="68580" anchor="ctr"/>
                </a:tc>
                <a:extLst>
                  <a:ext uri="{0D108BD9-81ED-4DB2-BD59-A6C34878D82A}">
                    <a16:rowId xmlns:a16="http://schemas.microsoft.com/office/drawing/2014/main" val="1267599176"/>
                  </a:ext>
                </a:extLst>
              </a:tr>
              <a:tr h="842853">
                <a:tc>
                  <a:txBody>
                    <a:bodyPr/>
                    <a:lstStyle/>
                    <a:p>
                      <a:pPr algn="ctr"/>
                      <a:r>
                        <a:rPr lang="en-US" sz="1400">
                          <a:latin typeface="Arial" panose="020B0604020202020204" pitchFamily="34" charset="0"/>
                          <a:cs typeface="Arial" panose="020B0604020202020204" pitchFamily="34" charset="0"/>
                        </a:rPr>
                        <a:t>Ipsum</a:t>
                      </a:r>
                    </a:p>
                  </a:txBody>
                  <a:tcPr marL="68580" marR="68580" anchor="ctr"/>
                </a:tc>
                <a:tc>
                  <a:txBody>
                    <a:bodyPr/>
                    <a:lstStyle/>
                    <a:p>
                      <a:pPr algn="ctr"/>
                      <a:r>
                        <a:rPr lang="en-US" sz="1400">
                          <a:latin typeface="Arial" panose="020B0604020202020204" pitchFamily="34" charset="0"/>
                          <a:cs typeface="Arial" panose="020B0604020202020204" pitchFamily="34" charset="0"/>
                        </a:rPr>
                        <a:t>Lorem</a:t>
                      </a:r>
                    </a:p>
                  </a:txBody>
                  <a:tcPr marL="68580" marR="68580" anchor="ctr"/>
                </a:tc>
                <a:tc>
                  <a:txBody>
                    <a:bodyPr/>
                    <a:lstStyle/>
                    <a:p>
                      <a:pPr algn="ctr"/>
                      <a:r>
                        <a:rPr lang="en-US" sz="1400">
                          <a:latin typeface="Arial" panose="020B0604020202020204" pitchFamily="34" charset="0"/>
                          <a:cs typeface="Arial" panose="020B0604020202020204" pitchFamily="34" charset="0"/>
                        </a:rPr>
                        <a:t>Ipsum</a:t>
                      </a:r>
                    </a:p>
                  </a:txBody>
                  <a:tcPr marL="68580" marR="68580" anchor="ctr"/>
                </a:tc>
                <a:extLst>
                  <a:ext uri="{0D108BD9-81ED-4DB2-BD59-A6C34878D82A}">
                    <a16:rowId xmlns:a16="http://schemas.microsoft.com/office/drawing/2014/main" val="2139988896"/>
                  </a:ext>
                </a:extLst>
              </a:tr>
              <a:tr h="842853">
                <a:tc>
                  <a:txBody>
                    <a:bodyPr/>
                    <a:lstStyle/>
                    <a:p>
                      <a:pPr algn="ctr"/>
                      <a:r>
                        <a:rPr lang="en-US" sz="1400">
                          <a:latin typeface="Arial" panose="020B0604020202020204" pitchFamily="34" charset="0"/>
                          <a:cs typeface="Arial" panose="020B0604020202020204" pitchFamily="34" charset="0"/>
                        </a:rPr>
                        <a:t>Lorem</a:t>
                      </a:r>
                    </a:p>
                  </a:txBody>
                  <a:tcPr marL="68580" marR="68580" anchor="ctr"/>
                </a:tc>
                <a:tc>
                  <a:txBody>
                    <a:bodyPr/>
                    <a:lstStyle/>
                    <a:p>
                      <a:pPr algn="ctr"/>
                      <a:r>
                        <a:rPr lang="en-US" sz="1400">
                          <a:latin typeface="Arial" panose="020B0604020202020204" pitchFamily="34" charset="0"/>
                          <a:cs typeface="Arial" panose="020B0604020202020204" pitchFamily="34" charset="0"/>
                        </a:rPr>
                        <a:t>Ipsum</a:t>
                      </a:r>
                    </a:p>
                  </a:txBody>
                  <a:tcPr marL="68580" marR="68580" anchor="ctr"/>
                </a:tc>
                <a:tc>
                  <a:txBody>
                    <a:bodyPr/>
                    <a:lstStyle/>
                    <a:p>
                      <a:pPr algn="ctr"/>
                      <a:r>
                        <a:rPr lang="en-US" sz="1400" dirty="0">
                          <a:latin typeface="Arial" panose="020B0604020202020204" pitchFamily="34" charset="0"/>
                          <a:cs typeface="Arial" panose="020B0604020202020204" pitchFamily="34" charset="0"/>
                        </a:rPr>
                        <a:t>Lorem</a:t>
                      </a:r>
                    </a:p>
                  </a:txBody>
                  <a:tcPr marL="68580" marR="68580" anchor="ctr"/>
                </a:tc>
                <a:extLst>
                  <a:ext uri="{0D108BD9-81ED-4DB2-BD59-A6C34878D82A}">
                    <a16:rowId xmlns:a16="http://schemas.microsoft.com/office/drawing/2014/main" val="3020770064"/>
                  </a:ext>
                </a:extLst>
              </a:tr>
            </a:tbl>
          </a:graphicData>
        </a:graphic>
      </p:graphicFrame>
    </p:spTree>
    <p:extLst>
      <p:ext uri="{BB962C8B-B14F-4D97-AF65-F5344CB8AC3E}">
        <p14:creationId xmlns:p14="http://schemas.microsoft.com/office/powerpoint/2010/main" val="12956480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userDrawn="1">
  <p:cSld name="Endplat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C20AC586-DF74-1943-9405-65B584670780}"/>
              </a:ext>
            </a:extLst>
          </p:cNvPr>
          <p:cNvSpPr>
            <a:spLocks noGrp="1"/>
          </p:cNvSpPr>
          <p:nvPr>
            <p:ph type="body" sz="quarter" idx="10" hasCustomPrompt="1"/>
          </p:nvPr>
        </p:nvSpPr>
        <p:spPr>
          <a:xfrm>
            <a:off x="516840" y="5620819"/>
            <a:ext cx="3455194" cy="526293"/>
          </a:xfrm>
        </p:spPr>
        <p:txBody>
          <a:bodyPr>
            <a:normAutofit/>
          </a:bodyPr>
          <a:lstStyle>
            <a:lvl1pPr marL="0" indent="0" algn="l">
              <a:buNone/>
              <a:defRPr sz="2000">
                <a:solidFill>
                  <a:schemeClr val="bg1"/>
                </a:solidFill>
                <a:latin typeface="Arial" panose="020B0604020202020204" pitchFamily="34" charset="0"/>
                <a:cs typeface="Arial" panose="020B0604020202020204" pitchFamily="34" charset="0"/>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err="1"/>
              <a:t>emailaddress@nefe.org</a:t>
            </a:r>
            <a:endParaRPr lang="en-US"/>
          </a:p>
          <a:p>
            <a:pPr lvl="0"/>
            <a:endParaRPr lang="en-US"/>
          </a:p>
        </p:txBody>
      </p:sp>
      <p:sp>
        <p:nvSpPr>
          <p:cNvPr id="4" name="Text Placeholder 2">
            <a:extLst>
              <a:ext uri="{FF2B5EF4-FFF2-40B4-BE49-F238E27FC236}">
                <a16:creationId xmlns:a16="http://schemas.microsoft.com/office/drawing/2014/main" id="{DD5313B1-A797-FD4A-8D1B-43E8C6DD029C}"/>
              </a:ext>
            </a:extLst>
          </p:cNvPr>
          <p:cNvSpPr>
            <a:spLocks noGrp="1"/>
          </p:cNvSpPr>
          <p:nvPr>
            <p:ph type="body" sz="quarter" idx="11" hasCustomPrompt="1"/>
          </p:nvPr>
        </p:nvSpPr>
        <p:spPr>
          <a:xfrm>
            <a:off x="516840" y="5138591"/>
            <a:ext cx="3455194" cy="383789"/>
          </a:xfrm>
        </p:spPr>
        <p:txBody>
          <a:bodyPr>
            <a:normAutofit/>
          </a:bodyPr>
          <a:lstStyle>
            <a:lvl1pPr marL="0" indent="0" algn="l">
              <a:buNone/>
              <a:defRPr sz="2000" b="1">
                <a:solidFill>
                  <a:schemeClr val="bg1"/>
                </a:solidFill>
                <a:latin typeface="Arial" panose="020B0604020202020204" pitchFamily="34" charset="0"/>
                <a:cs typeface="Arial" panose="020B0604020202020204" pitchFamily="34" charset="0"/>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a:t>Presenter Name</a:t>
            </a:r>
          </a:p>
        </p:txBody>
      </p:sp>
      <p:sp>
        <p:nvSpPr>
          <p:cNvPr id="5" name="Text Placeholder 2">
            <a:extLst>
              <a:ext uri="{FF2B5EF4-FFF2-40B4-BE49-F238E27FC236}">
                <a16:creationId xmlns:a16="http://schemas.microsoft.com/office/drawing/2014/main" id="{925B9E87-B045-9C4E-AEF3-8E1D3F5B3EBA}"/>
              </a:ext>
            </a:extLst>
          </p:cNvPr>
          <p:cNvSpPr>
            <a:spLocks noGrp="1"/>
          </p:cNvSpPr>
          <p:nvPr>
            <p:ph type="body" sz="quarter" idx="12" hasCustomPrompt="1"/>
          </p:nvPr>
        </p:nvSpPr>
        <p:spPr>
          <a:xfrm>
            <a:off x="5496344" y="5138591"/>
            <a:ext cx="2435082" cy="298114"/>
          </a:xfrm>
        </p:spPr>
        <p:txBody>
          <a:bodyPr>
            <a:noAutofit/>
          </a:bodyPr>
          <a:lstStyle>
            <a:lvl1pPr marL="0" indent="0" algn="r">
              <a:buNone/>
              <a:defRPr sz="2000" b="0">
                <a:solidFill>
                  <a:schemeClr val="bg1"/>
                </a:solidFill>
                <a:latin typeface="Arial" panose="020B0604020202020204" pitchFamily="34" charset="0"/>
                <a:cs typeface="Arial" panose="020B0604020202020204" pitchFamily="34" charset="0"/>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a:t>Insert handle</a:t>
            </a:r>
          </a:p>
        </p:txBody>
      </p:sp>
      <p:sp>
        <p:nvSpPr>
          <p:cNvPr id="6" name="Text Placeholder 2">
            <a:extLst>
              <a:ext uri="{FF2B5EF4-FFF2-40B4-BE49-F238E27FC236}">
                <a16:creationId xmlns:a16="http://schemas.microsoft.com/office/drawing/2014/main" id="{A368D700-89A7-2048-9722-EAA53265D3B4}"/>
              </a:ext>
            </a:extLst>
          </p:cNvPr>
          <p:cNvSpPr>
            <a:spLocks noGrp="1"/>
          </p:cNvSpPr>
          <p:nvPr>
            <p:ph type="body" sz="quarter" idx="13" hasCustomPrompt="1"/>
          </p:nvPr>
        </p:nvSpPr>
        <p:spPr>
          <a:xfrm>
            <a:off x="5496344" y="5585852"/>
            <a:ext cx="2435082" cy="298114"/>
          </a:xfrm>
        </p:spPr>
        <p:txBody>
          <a:bodyPr>
            <a:noAutofit/>
          </a:bodyPr>
          <a:lstStyle>
            <a:lvl1pPr marL="0" indent="0" algn="r">
              <a:buNone/>
              <a:defRPr sz="2000" b="0">
                <a:solidFill>
                  <a:schemeClr val="bg1"/>
                </a:solidFill>
                <a:latin typeface="Arial" panose="020B0604020202020204" pitchFamily="34" charset="0"/>
                <a:cs typeface="Arial" panose="020B0604020202020204" pitchFamily="34" charset="0"/>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a:t>Insert handle</a:t>
            </a:r>
          </a:p>
        </p:txBody>
      </p:sp>
      <p:sp>
        <p:nvSpPr>
          <p:cNvPr id="7" name="Text Placeholder 2">
            <a:extLst>
              <a:ext uri="{FF2B5EF4-FFF2-40B4-BE49-F238E27FC236}">
                <a16:creationId xmlns:a16="http://schemas.microsoft.com/office/drawing/2014/main" id="{D09A0FFC-6EC3-0744-8489-844AA809E726}"/>
              </a:ext>
            </a:extLst>
          </p:cNvPr>
          <p:cNvSpPr>
            <a:spLocks noGrp="1"/>
          </p:cNvSpPr>
          <p:nvPr>
            <p:ph type="body" sz="quarter" idx="14" hasCustomPrompt="1"/>
          </p:nvPr>
        </p:nvSpPr>
        <p:spPr>
          <a:xfrm>
            <a:off x="5496344" y="6033113"/>
            <a:ext cx="2435082" cy="298114"/>
          </a:xfrm>
        </p:spPr>
        <p:txBody>
          <a:bodyPr>
            <a:noAutofit/>
          </a:bodyPr>
          <a:lstStyle>
            <a:lvl1pPr marL="0" indent="0" algn="r">
              <a:buNone/>
              <a:defRPr sz="2000" b="0">
                <a:solidFill>
                  <a:schemeClr val="bg1"/>
                </a:solidFill>
                <a:latin typeface="Arial" panose="020B0604020202020204" pitchFamily="34" charset="0"/>
                <a:cs typeface="Arial" panose="020B0604020202020204" pitchFamily="34" charset="0"/>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a:t>Insert handle</a:t>
            </a:r>
          </a:p>
        </p:txBody>
      </p:sp>
    </p:spTree>
    <p:extLst>
      <p:ext uri="{BB962C8B-B14F-4D97-AF65-F5344CB8AC3E}">
        <p14:creationId xmlns:p14="http://schemas.microsoft.com/office/powerpoint/2010/main" val="342838542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764DE79-268F-4C1A-8933-263129D2AF90}" type="datetimeFigureOut">
              <a:rPr lang="en-US" dirty="0"/>
              <a:t>6/4/24</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4F12D03-C2F7-9845-A612-6A708C696EFE}" type="slidenum">
              <a:rPr lang="en-US" smtClean="0"/>
              <a:pPr/>
              <a:t>‹#›</a:t>
            </a:fld>
            <a:endParaRPr lang="en-US"/>
          </a:p>
        </p:txBody>
      </p:sp>
    </p:spTree>
    <p:extLst>
      <p:ext uri="{BB962C8B-B14F-4D97-AF65-F5344CB8AC3E}">
        <p14:creationId xmlns:p14="http://schemas.microsoft.com/office/powerpoint/2010/main" val="2893306079"/>
      </p:ext>
    </p:extLst>
  </p:cSld>
  <p:clrMap bg1="lt1" tx1="dk1" bg2="lt2" tx2="dk2" accent1="accent1" accent2="accent2" accent3="accent3" accent4="accent4" accent5="accent5" accent6="accent6" hlink="hlink" folHlink="folHlink"/>
  <p:sldLayoutIdLst>
    <p:sldLayoutId id="2147483668" r:id="rId1"/>
    <p:sldLayoutId id="2147483681" r:id="rId2"/>
    <p:sldLayoutId id="2147483690" r:id="rId3"/>
    <p:sldLayoutId id="2147483666" r:id="rId4"/>
    <p:sldLayoutId id="2147483691" r:id="rId5"/>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011AE741-9B72-2546-23D8-D1B7BB0359F9}"/>
              </a:ext>
            </a:extLst>
          </p:cNvPr>
          <p:cNvSpPr txBox="1">
            <a:spLocks/>
          </p:cNvSpPr>
          <p:nvPr/>
        </p:nvSpPr>
        <p:spPr>
          <a:xfrm>
            <a:off x="1143000" y="2110911"/>
            <a:ext cx="6858000" cy="626526"/>
          </a:xfrm>
          <a:prstGeom prst="rect">
            <a:avLst/>
          </a:prstGeom>
        </p:spPr>
        <p:txBody>
          <a:bodyPr vert="horz" lIns="91440" tIns="45720" rIns="91440" bIns="45720" rtlCol="0" anchor="b">
            <a:noAutofit/>
          </a:bodyPr>
          <a:lstStyle>
            <a:lvl1pPr algn="l" defTabSz="914400" rtl="0" eaLnBrk="1" latinLnBrk="0" hangingPunct="1">
              <a:lnSpc>
                <a:spcPct val="90000"/>
              </a:lnSpc>
              <a:spcBef>
                <a:spcPct val="0"/>
              </a:spcBef>
              <a:buNone/>
              <a:defRPr sz="4000" b="1" i="0" kern="1200">
                <a:solidFill>
                  <a:srgbClr val="505961"/>
                </a:solidFill>
                <a:latin typeface="Arial" panose="020B0604020202020204" pitchFamily="34" charset="0"/>
                <a:ea typeface="+mj-ea"/>
                <a:cs typeface="Arial" panose="020B0604020202020204" pitchFamily="34" charset="0"/>
              </a:defRPr>
            </a:lvl1pPr>
          </a:lstStyle>
          <a:p>
            <a:r>
              <a:rPr lang="en-US" sz="2800" dirty="0">
                <a:solidFill>
                  <a:schemeClr val="bg1"/>
                </a:solidFill>
              </a:rPr>
              <a:t>Examine the Narrative</a:t>
            </a:r>
            <a:endParaRPr lang="en-US" sz="2600" dirty="0">
              <a:solidFill>
                <a:schemeClr val="bg1"/>
              </a:solidFill>
            </a:endParaRPr>
          </a:p>
        </p:txBody>
      </p:sp>
      <p:sp>
        <p:nvSpPr>
          <p:cNvPr id="5" name="Subtitle 2">
            <a:extLst>
              <a:ext uri="{FF2B5EF4-FFF2-40B4-BE49-F238E27FC236}">
                <a16:creationId xmlns:a16="http://schemas.microsoft.com/office/drawing/2014/main" id="{871366CA-04AD-BDAD-AF25-1339FA36F4FD}"/>
              </a:ext>
            </a:extLst>
          </p:cNvPr>
          <p:cNvSpPr txBox="1">
            <a:spLocks/>
          </p:cNvSpPr>
          <p:nvPr/>
        </p:nvSpPr>
        <p:spPr>
          <a:xfrm>
            <a:off x="998621" y="2737437"/>
            <a:ext cx="5703083" cy="502573"/>
          </a:xfrm>
          <a:prstGeom prst="rect">
            <a:avLst/>
          </a:prstGeom>
        </p:spPr>
        <p:txBody>
          <a:bodyPr vert="horz" lIns="91440" tIns="45720" rIns="91440" bIns="45720" rtlCol="0">
            <a:normAutofit/>
          </a:bodyPr>
          <a:lstStyle>
            <a:lvl1pPr marL="0" indent="0" algn="l" defTabSz="914400" rtl="0" eaLnBrk="1" latinLnBrk="0" hangingPunct="1">
              <a:lnSpc>
                <a:spcPct val="90000"/>
              </a:lnSpc>
              <a:spcBef>
                <a:spcPts val="1000"/>
              </a:spcBef>
              <a:buFont typeface="Arial" panose="020B0604020202020204" pitchFamily="34" charset="0"/>
              <a:buNone/>
              <a:defRPr sz="2000" kern="1200">
                <a:solidFill>
                  <a:srgbClr val="505961"/>
                </a:solidFill>
                <a:latin typeface="Arial" panose="020B0604020202020204" pitchFamily="34" charset="0"/>
                <a:ea typeface="+mn-ea"/>
                <a:cs typeface="Arial" panose="020B0604020202020204" pitchFamily="34" charset="0"/>
              </a:defRPr>
            </a:lvl1pPr>
            <a:lvl2pPr marL="342900" indent="0" algn="ctr" defTabSz="914400" rtl="0" eaLnBrk="1" latinLnBrk="0" hangingPunct="1">
              <a:lnSpc>
                <a:spcPct val="90000"/>
              </a:lnSpc>
              <a:spcBef>
                <a:spcPts val="500"/>
              </a:spcBef>
              <a:buFont typeface="Arial" panose="020B0604020202020204" pitchFamily="34" charset="0"/>
              <a:buNone/>
              <a:defRPr sz="1500" kern="1200">
                <a:solidFill>
                  <a:schemeClr val="tx1"/>
                </a:solidFill>
                <a:latin typeface="+mn-lt"/>
                <a:ea typeface="+mn-ea"/>
                <a:cs typeface="+mn-cs"/>
              </a:defRPr>
            </a:lvl2pPr>
            <a:lvl3pPr marL="685800" indent="0" algn="ctr" defTabSz="914400" rtl="0" eaLnBrk="1" latinLnBrk="0" hangingPunct="1">
              <a:lnSpc>
                <a:spcPct val="90000"/>
              </a:lnSpc>
              <a:spcBef>
                <a:spcPts val="500"/>
              </a:spcBef>
              <a:buFont typeface="Arial" panose="020B0604020202020204" pitchFamily="34" charset="0"/>
              <a:buNone/>
              <a:defRPr sz="1350" kern="1200">
                <a:solidFill>
                  <a:schemeClr val="tx1"/>
                </a:solidFill>
                <a:latin typeface="+mn-lt"/>
                <a:ea typeface="+mn-ea"/>
                <a:cs typeface="+mn-cs"/>
              </a:defRPr>
            </a:lvl3pPr>
            <a:lvl4pPr marL="1028700" indent="0" algn="ctr" defTabSz="914400" rtl="0" eaLnBrk="1" latinLnBrk="0" hangingPunct="1">
              <a:lnSpc>
                <a:spcPct val="90000"/>
              </a:lnSpc>
              <a:spcBef>
                <a:spcPts val="500"/>
              </a:spcBef>
              <a:buFont typeface="Arial" panose="020B0604020202020204" pitchFamily="34" charset="0"/>
              <a:buNone/>
              <a:defRPr sz="1200" kern="1200">
                <a:solidFill>
                  <a:schemeClr val="tx1"/>
                </a:solidFill>
                <a:latin typeface="+mn-lt"/>
                <a:ea typeface="+mn-ea"/>
                <a:cs typeface="+mn-cs"/>
              </a:defRPr>
            </a:lvl4pPr>
            <a:lvl5pPr marL="1371600" indent="0" algn="ctr" defTabSz="914400" rtl="0" eaLnBrk="1" latinLnBrk="0" hangingPunct="1">
              <a:lnSpc>
                <a:spcPct val="90000"/>
              </a:lnSpc>
              <a:spcBef>
                <a:spcPts val="500"/>
              </a:spcBef>
              <a:buFont typeface="Arial" panose="020B0604020202020204" pitchFamily="34" charset="0"/>
              <a:buNone/>
              <a:defRPr sz="1200" kern="1200">
                <a:solidFill>
                  <a:schemeClr val="tx1"/>
                </a:solidFill>
                <a:latin typeface="+mn-lt"/>
                <a:ea typeface="+mn-ea"/>
                <a:cs typeface="+mn-cs"/>
              </a:defRPr>
            </a:lvl5pPr>
            <a:lvl6pPr marL="1714500" indent="0" algn="ctr" defTabSz="914400" rtl="0" eaLnBrk="1" latinLnBrk="0" hangingPunct="1">
              <a:lnSpc>
                <a:spcPct val="90000"/>
              </a:lnSpc>
              <a:spcBef>
                <a:spcPts val="500"/>
              </a:spcBef>
              <a:buFont typeface="Arial" panose="020B0604020202020204" pitchFamily="34" charset="0"/>
              <a:buNone/>
              <a:defRPr sz="1200" kern="1200">
                <a:solidFill>
                  <a:schemeClr val="tx1"/>
                </a:solidFill>
                <a:latin typeface="+mn-lt"/>
                <a:ea typeface="+mn-ea"/>
                <a:cs typeface="+mn-cs"/>
              </a:defRPr>
            </a:lvl6pPr>
            <a:lvl7pPr marL="2057400" indent="0" algn="ctr" defTabSz="914400" rtl="0" eaLnBrk="1" latinLnBrk="0" hangingPunct="1">
              <a:lnSpc>
                <a:spcPct val="90000"/>
              </a:lnSpc>
              <a:spcBef>
                <a:spcPts val="500"/>
              </a:spcBef>
              <a:buFont typeface="Arial" panose="020B0604020202020204" pitchFamily="34" charset="0"/>
              <a:buNone/>
              <a:defRPr sz="1200" kern="1200">
                <a:solidFill>
                  <a:schemeClr val="tx1"/>
                </a:solidFill>
                <a:latin typeface="+mn-lt"/>
                <a:ea typeface="+mn-ea"/>
                <a:cs typeface="+mn-cs"/>
              </a:defRPr>
            </a:lvl7pPr>
            <a:lvl8pPr marL="2400300" indent="0" algn="ctr" defTabSz="914400" rtl="0" eaLnBrk="1" latinLnBrk="0" hangingPunct="1">
              <a:lnSpc>
                <a:spcPct val="90000"/>
              </a:lnSpc>
              <a:spcBef>
                <a:spcPts val="500"/>
              </a:spcBef>
              <a:buFont typeface="Arial" panose="020B0604020202020204" pitchFamily="34" charset="0"/>
              <a:buNone/>
              <a:defRPr sz="1200" kern="1200">
                <a:solidFill>
                  <a:schemeClr val="tx1"/>
                </a:solidFill>
                <a:latin typeface="+mn-lt"/>
                <a:ea typeface="+mn-ea"/>
                <a:cs typeface="+mn-cs"/>
              </a:defRPr>
            </a:lvl8pPr>
            <a:lvl9pPr marL="2743200" indent="0" algn="ctr" defTabSz="914400" rtl="0" eaLnBrk="1" latinLnBrk="0" hangingPunct="1">
              <a:lnSpc>
                <a:spcPct val="90000"/>
              </a:lnSpc>
              <a:spcBef>
                <a:spcPts val="500"/>
              </a:spcBef>
              <a:buFont typeface="Arial" panose="020B0604020202020204" pitchFamily="34" charset="0"/>
              <a:buNone/>
              <a:defRPr sz="1200" kern="1200">
                <a:solidFill>
                  <a:schemeClr val="tx1"/>
                </a:solidFill>
                <a:latin typeface="+mn-lt"/>
                <a:ea typeface="+mn-ea"/>
                <a:cs typeface="+mn-cs"/>
              </a:defRPr>
            </a:lvl9pPr>
          </a:lstStyle>
          <a:p>
            <a:pPr marL="0" marR="0">
              <a:lnSpc>
                <a:spcPct val="115000"/>
              </a:lnSpc>
              <a:spcBef>
                <a:spcPts val="0"/>
              </a:spcBef>
              <a:spcAft>
                <a:spcPts val="0"/>
              </a:spcAft>
            </a:pPr>
            <a:r>
              <a:rPr lang="en-US" sz="1400" dirty="0">
                <a:effectLst/>
                <a:ea typeface="Calibri" panose="020F0502020204030204" pitchFamily="34" charset="0"/>
              </a:rPr>
              <a:t>A </a:t>
            </a:r>
            <a:r>
              <a:rPr lang="en-US" sz="1400" dirty="0">
                <a:solidFill>
                  <a:schemeClr val="bg1"/>
                </a:solidFill>
                <a:effectLst/>
                <a:ea typeface="Calibri" panose="020F0502020204030204" pitchFamily="34" charset="0"/>
              </a:rPr>
              <a:t>Scenario-Based Activity</a:t>
            </a:r>
          </a:p>
        </p:txBody>
      </p:sp>
      <p:sp>
        <p:nvSpPr>
          <p:cNvPr id="6" name="Title 1">
            <a:extLst>
              <a:ext uri="{FF2B5EF4-FFF2-40B4-BE49-F238E27FC236}">
                <a16:creationId xmlns:a16="http://schemas.microsoft.com/office/drawing/2014/main" id="{08711A0F-88BD-13BA-5311-FA25886FFC8B}"/>
              </a:ext>
            </a:extLst>
          </p:cNvPr>
          <p:cNvSpPr txBox="1">
            <a:spLocks/>
          </p:cNvSpPr>
          <p:nvPr/>
        </p:nvSpPr>
        <p:spPr>
          <a:xfrm>
            <a:off x="1142999" y="6226477"/>
            <a:ext cx="4077130" cy="274324"/>
          </a:xfrm>
          <a:prstGeom prst="rect">
            <a:avLst/>
          </a:prstGeom>
        </p:spPr>
        <p:txBody>
          <a:bodyPr vert="horz" lIns="91440" tIns="45720" rIns="91440" bIns="45720" rtlCol="0" anchor="b">
            <a:normAutofit/>
          </a:bodyPr>
          <a:lstStyle>
            <a:lvl1pPr algn="l" defTabSz="914400" rtl="0" eaLnBrk="1" latinLnBrk="0" hangingPunct="1">
              <a:lnSpc>
                <a:spcPct val="90000"/>
              </a:lnSpc>
              <a:spcBef>
                <a:spcPct val="0"/>
              </a:spcBef>
              <a:buNone/>
              <a:defRPr sz="3000" b="1" i="0" kern="1200">
                <a:solidFill>
                  <a:srgbClr val="505961"/>
                </a:solidFill>
                <a:latin typeface="Arial" panose="020B0604020202020204" pitchFamily="34" charset="0"/>
                <a:ea typeface="+mj-ea"/>
                <a:cs typeface="Arial" panose="020B0604020202020204" pitchFamily="34" charset="0"/>
              </a:defRPr>
            </a:lvl1pPr>
          </a:lstStyle>
          <a:p>
            <a:r>
              <a:rPr lang="en-US" sz="770" b="0" dirty="0">
                <a:solidFill>
                  <a:schemeClr val="bg1"/>
                </a:solidFill>
                <a:effectLst/>
                <a:latin typeface="Arial" panose="020B0604020202020204" pitchFamily="34" charset="0"/>
                <a:cs typeface="Arial" panose="020B0604020202020204" pitchFamily="34" charset="0"/>
              </a:rPr>
              <a:t>Copyright © 2024 National Endowment for Financial Education. All rights reserved.</a:t>
            </a:r>
          </a:p>
        </p:txBody>
      </p:sp>
    </p:spTree>
    <p:extLst>
      <p:ext uri="{BB962C8B-B14F-4D97-AF65-F5344CB8AC3E}">
        <p14:creationId xmlns:p14="http://schemas.microsoft.com/office/powerpoint/2010/main" val="380318821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9FDA4A0C-ED9F-BD35-0EE6-692E0E12E891}"/>
              </a:ext>
            </a:extLst>
          </p:cNvPr>
          <p:cNvSpPr>
            <a:spLocks noGrp="1"/>
          </p:cNvSpPr>
          <p:nvPr>
            <p:ph sz="half" idx="4294967295"/>
          </p:nvPr>
        </p:nvSpPr>
        <p:spPr>
          <a:xfrm>
            <a:off x="959475" y="1341913"/>
            <a:ext cx="7633196" cy="4835052"/>
          </a:xfrm>
        </p:spPr>
        <p:txBody>
          <a:bodyPr vert="horz" lIns="91440" tIns="45720" rIns="91440" bIns="45720" rtlCol="0" anchor="t">
            <a:normAutofit/>
          </a:bodyPr>
          <a:lstStyle/>
          <a:p>
            <a:pPr marL="0" indent="0">
              <a:lnSpc>
                <a:spcPct val="100000"/>
              </a:lnSpc>
              <a:buNone/>
            </a:pPr>
            <a:r>
              <a:rPr lang="en-US" sz="2200" dirty="0"/>
              <a:t>People keep telling me I should open a bank account, use direct deposit for my paychecks, and earn interest on my savings. I’ve heard it from teachers. I’ve read about it. My employer says it would make things easier. But here’s the thing: No one in my family has an account at a bank. Not a single person. I grew up fearing banks and the people who work there. Redlining. Predatory products. Discrimination. You name it, and someone I know has a reason to hate banks. Why should I put my hard-earned money in the hands of companies that have never been good to my people? Why would I want them to profit from my hard work? No thanks. It might cost more, but I’ll stick to the check cashers and money transmitters that I know and trust. </a:t>
            </a:r>
          </a:p>
          <a:p>
            <a:pPr marL="0" marR="0">
              <a:lnSpc>
                <a:spcPct val="114999"/>
              </a:lnSpc>
              <a:spcBef>
                <a:spcPts val="0"/>
              </a:spcBef>
              <a:spcAft>
                <a:spcPts val="0"/>
              </a:spcAft>
            </a:pPr>
            <a:endParaRPr lang="en-US" sz="2400" dirty="0">
              <a:effectLst/>
              <a:ea typeface="Arial" panose="020B0604020202020204" pitchFamily="34" charset="0"/>
            </a:endParaRPr>
          </a:p>
        </p:txBody>
      </p:sp>
      <p:sp>
        <p:nvSpPr>
          <p:cNvPr id="3" name="Slide Number Placeholder 2">
            <a:extLst>
              <a:ext uri="{FF2B5EF4-FFF2-40B4-BE49-F238E27FC236}">
                <a16:creationId xmlns:a16="http://schemas.microsoft.com/office/drawing/2014/main" id="{9CC62594-3CF0-A859-BA2A-1CB700D4B332}"/>
              </a:ext>
            </a:extLst>
          </p:cNvPr>
          <p:cNvSpPr>
            <a:spLocks noGrp="1"/>
          </p:cNvSpPr>
          <p:nvPr>
            <p:ph type="sldNum" sz="quarter" idx="4"/>
          </p:nvPr>
        </p:nvSpPr>
        <p:spPr>
          <a:xfrm>
            <a:off x="6972300" y="6583676"/>
            <a:ext cx="2057400" cy="274324"/>
          </a:xfrm>
        </p:spPr>
        <p:txBody>
          <a:bodyPr/>
          <a:lstStyle/>
          <a:p>
            <a:fld id="{64F12D03-C2F7-9845-A612-6A708C696EFE}" type="slidenum">
              <a:rPr lang="en-US" smtClean="0"/>
              <a:pPr/>
              <a:t>10</a:t>
            </a:fld>
            <a:endParaRPr lang="en-US"/>
          </a:p>
        </p:txBody>
      </p:sp>
      <p:sp>
        <p:nvSpPr>
          <p:cNvPr id="4" name="Title 3">
            <a:extLst>
              <a:ext uri="{FF2B5EF4-FFF2-40B4-BE49-F238E27FC236}">
                <a16:creationId xmlns:a16="http://schemas.microsoft.com/office/drawing/2014/main" id="{5D3BEAA7-4BCA-1F29-8480-B57CB033E161}"/>
              </a:ext>
            </a:extLst>
          </p:cNvPr>
          <p:cNvSpPr>
            <a:spLocks noGrp="1"/>
          </p:cNvSpPr>
          <p:nvPr>
            <p:ph type="ctrTitle"/>
          </p:nvPr>
        </p:nvSpPr>
        <p:spPr>
          <a:xfrm>
            <a:off x="959475" y="62724"/>
            <a:ext cx="7888690" cy="618312"/>
          </a:xfrm>
        </p:spPr>
        <p:txBody>
          <a:bodyPr>
            <a:normAutofit/>
          </a:bodyPr>
          <a:lstStyle/>
          <a:p>
            <a:pPr marL="0" marR="0">
              <a:lnSpc>
                <a:spcPct val="115000"/>
              </a:lnSpc>
              <a:spcBef>
                <a:spcPts val="0"/>
              </a:spcBef>
              <a:spcAft>
                <a:spcPts val="0"/>
              </a:spcAft>
            </a:pPr>
            <a:r>
              <a:rPr lang="en-US" sz="2400" b="1" dirty="0">
                <a:effectLst/>
                <a:ea typeface="Calibri" panose="020F0502020204030204" pitchFamily="34" charset="0"/>
              </a:rPr>
              <a:t>Trust in Financial Institutions</a:t>
            </a:r>
            <a:endParaRPr lang="en-US" sz="2400" dirty="0">
              <a:effectLst/>
              <a:ea typeface="Arial" panose="020B0604020202020204" pitchFamily="34" charset="0"/>
            </a:endParaRPr>
          </a:p>
        </p:txBody>
      </p:sp>
      <p:sp>
        <p:nvSpPr>
          <p:cNvPr id="5" name="Slide Number Placeholder 2">
            <a:extLst>
              <a:ext uri="{FF2B5EF4-FFF2-40B4-BE49-F238E27FC236}">
                <a16:creationId xmlns:a16="http://schemas.microsoft.com/office/drawing/2014/main" id="{A0291F4D-800C-06A9-BF45-6D6976F6B30D}"/>
              </a:ext>
            </a:extLst>
          </p:cNvPr>
          <p:cNvSpPr txBox="1">
            <a:spLocks/>
          </p:cNvSpPr>
          <p:nvPr/>
        </p:nvSpPr>
        <p:spPr>
          <a:xfrm>
            <a:off x="8509190" y="6474819"/>
            <a:ext cx="571500" cy="274324"/>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ctr"/>
            <a:fld id="{64F12D03-C2F7-9845-A612-6A708C696EFE}" type="slidenum">
              <a:rPr lang="en-US" smtClean="0"/>
              <a:pPr algn="ctr"/>
              <a:t>10</a:t>
            </a:fld>
            <a:endParaRPr lang="en-US" dirty="0"/>
          </a:p>
        </p:txBody>
      </p:sp>
    </p:spTree>
    <p:extLst>
      <p:ext uri="{BB962C8B-B14F-4D97-AF65-F5344CB8AC3E}">
        <p14:creationId xmlns:p14="http://schemas.microsoft.com/office/powerpoint/2010/main" val="243832010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9FDA4A0C-ED9F-BD35-0EE6-692E0E12E891}"/>
              </a:ext>
            </a:extLst>
          </p:cNvPr>
          <p:cNvSpPr>
            <a:spLocks noGrp="1"/>
          </p:cNvSpPr>
          <p:nvPr>
            <p:ph sz="half" idx="4294967295"/>
          </p:nvPr>
        </p:nvSpPr>
        <p:spPr>
          <a:xfrm>
            <a:off x="959475" y="1341913"/>
            <a:ext cx="7633196" cy="4835052"/>
          </a:xfrm>
        </p:spPr>
        <p:txBody>
          <a:bodyPr vert="horz" lIns="91440" tIns="45720" rIns="91440" bIns="45720" rtlCol="0" anchor="t">
            <a:noAutofit/>
          </a:bodyPr>
          <a:lstStyle/>
          <a:p>
            <a:pPr marL="0" indent="0">
              <a:lnSpc>
                <a:spcPct val="100000"/>
              </a:lnSpc>
              <a:buNone/>
            </a:pPr>
            <a:r>
              <a:rPr lang="en-US" sz="2000" dirty="0">
                <a:latin typeface="Arial"/>
                <a:cs typeface="Arial"/>
              </a:rPr>
              <a:t>Who do you turn to for advice? I mostly turn to my friends—at least for the personal stuff. They understand me and know where I’m coming from. When it comes to my finances, it gets tougher. Most of the financial advisors I’ve found are older—like generations older, and let’s just say there isn’t a lot of diversity there. Did you know, for example, that less than 5% of certified financial planners—or CFPs—are Black or Latino? That means nearly a third of our country has a hard time finding someone who looks like them when seeking a CFP. Then there’s the age of most CFPs. Many of them are over the age of 50. It isn’t that there’s something wrong with getting advice from someone older, but I’d rather get it from someone who grew up with the internet and understands the life I live now.   </a:t>
            </a:r>
          </a:p>
          <a:p>
            <a:pPr marL="0" marR="0">
              <a:lnSpc>
                <a:spcPct val="114999"/>
              </a:lnSpc>
              <a:spcBef>
                <a:spcPts val="0"/>
              </a:spcBef>
              <a:spcAft>
                <a:spcPts val="0"/>
              </a:spcAft>
            </a:pPr>
            <a:endParaRPr lang="en-US" dirty="0">
              <a:effectLst/>
              <a:ea typeface="Arial" panose="020B0604020202020204" pitchFamily="34" charset="0"/>
            </a:endParaRPr>
          </a:p>
        </p:txBody>
      </p:sp>
      <p:sp>
        <p:nvSpPr>
          <p:cNvPr id="3" name="Slide Number Placeholder 2">
            <a:extLst>
              <a:ext uri="{FF2B5EF4-FFF2-40B4-BE49-F238E27FC236}">
                <a16:creationId xmlns:a16="http://schemas.microsoft.com/office/drawing/2014/main" id="{9CC62594-3CF0-A859-BA2A-1CB700D4B332}"/>
              </a:ext>
            </a:extLst>
          </p:cNvPr>
          <p:cNvSpPr>
            <a:spLocks noGrp="1"/>
          </p:cNvSpPr>
          <p:nvPr>
            <p:ph type="sldNum" sz="quarter" idx="4"/>
          </p:nvPr>
        </p:nvSpPr>
        <p:spPr>
          <a:xfrm>
            <a:off x="6972300" y="6583676"/>
            <a:ext cx="2057400" cy="274324"/>
          </a:xfrm>
        </p:spPr>
        <p:txBody>
          <a:bodyPr/>
          <a:lstStyle/>
          <a:p>
            <a:fld id="{64F12D03-C2F7-9845-A612-6A708C696EFE}" type="slidenum">
              <a:rPr lang="en-US" smtClean="0"/>
              <a:pPr/>
              <a:t>11</a:t>
            </a:fld>
            <a:endParaRPr lang="en-US"/>
          </a:p>
        </p:txBody>
      </p:sp>
      <p:sp>
        <p:nvSpPr>
          <p:cNvPr id="4" name="Title 3">
            <a:extLst>
              <a:ext uri="{FF2B5EF4-FFF2-40B4-BE49-F238E27FC236}">
                <a16:creationId xmlns:a16="http://schemas.microsoft.com/office/drawing/2014/main" id="{5D3BEAA7-4BCA-1F29-8480-B57CB033E161}"/>
              </a:ext>
            </a:extLst>
          </p:cNvPr>
          <p:cNvSpPr>
            <a:spLocks noGrp="1"/>
          </p:cNvSpPr>
          <p:nvPr>
            <p:ph type="ctrTitle"/>
          </p:nvPr>
        </p:nvSpPr>
        <p:spPr>
          <a:xfrm>
            <a:off x="959475" y="62724"/>
            <a:ext cx="7888690" cy="618312"/>
          </a:xfrm>
        </p:spPr>
        <p:txBody>
          <a:bodyPr>
            <a:normAutofit/>
          </a:bodyPr>
          <a:lstStyle/>
          <a:p>
            <a:pPr marL="0" marR="0">
              <a:lnSpc>
                <a:spcPct val="115000"/>
              </a:lnSpc>
              <a:spcBef>
                <a:spcPts val="0"/>
              </a:spcBef>
              <a:spcAft>
                <a:spcPts val="0"/>
              </a:spcAft>
            </a:pPr>
            <a:r>
              <a:rPr lang="en-US" sz="2400" b="1" dirty="0">
                <a:effectLst/>
                <a:ea typeface="Calibri" panose="020F0502020204030204" pitchFamily="34" charset="0"/>
              </a:rPr>
              <a:t>Underrepresentation in Financial Professionals</a:t>
            </a:r>
            <a:endParaRPr lang="en-US" sz="2400" dirty="0">
              <a:effectLst/>
              <a:ea typeface="Arial" panose="020B0604020202020204" pitchFamily="34" charset="0"/>
            </a:endParaRPr>
          </a:p>
        </p:txBody>
      </p:sp>
      <p:sp>
        <p:nvSpPr>
          <p:cNvPr id="5" name="Slide Number Placeholder 2">
            <a:extLst>
              <a:ext uri="{FF2B5EF4-FFF2-40B4-BE49-F238E27FC236}">
                <a16:creationId xmlns:a16="http://schemas.microsoft.com/office/drawing/2014/main" id="{63B2F0C2-BFB5-EA9C-B4B1-22FBCDDD9C0E}"/>
              </a:ext>
            </a:extLst>
          </p:cNvPr>
          <p:cNvSpPr txBox="1">
            <a:spLocks/>
          </p:cNvSpPr>
          <p:nvPr/>
        </p:nvSpPr>
        <p:spPr>
          <a:xfrm>
            <a:off x="8509190" y="6474819"/>
            <a:ext cx="571500" cy="274324"/>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ctr"/>
            <a:fld id="{64F12D03-C2F7-9845-A612-6A708C696EFE}" type="slidenum">
              <a:rPr lang="en-US" smtClean="0"/>
              <a:pPr algn="ctr"/>
              <a:t>11</a:t>
            </a:fld>
            <a:endParaRPr lang="en-US" dirty="0"/>
          </a:p>
        </p:txBody>
      </p:sp>
    </p:spTree>
    <p:extLst>
      <p:ext uri="{BB962C8B-B14F-4D97-AF65-F5344CB8AC3E}">
        <p14:creationId xmlns:p14="http://schemas.microsoft.com/office/powerpoint/2010/main" val="60316241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DAD9145F-3D53-C148-B10B-0072E993ABAE}"/>
              </a:ext>
            </a:extLst>
          </p:cNvPr>
          <p:cNvSpPr>
            <a:spLocks noGrp="1"/>
          </p:cNvSpPr>
          <p:nvPr>
            <p:ph type="body" sz="quarter" idx="10"/>
          </p:nvPr>
        </p:nvSpPr>
        <p:spPr/>
        <p:txBody>
          <a:bodyPr/>
          <a:lstStyle/>
          <a:p>
            <a:endParaRPr lang="en-US"/>
          </a:p>
        </p:txBody>
      </p:sp>
      <p:sp>
        <p:nvSpPr>
          <p:cNvPr id="3" name="Text Placeholder 2">
            <a:extLst>
              <a:ext uri="{FF2B5EF4-FFF2-40B4-BE49-F238E27FC236}">
                <a16:creationId xmlns:a16="http://schemas.microsoft.com/office/drawing/2014/main" id="{0DE747D9-165B-0F41-AF97-EF45A1EC4203}"/>
              </a:ext>
            </a:extLst>
          </p:cNvPr>
          <p:cNvSpPr>
            <a:spLocks noGrp="1"/>
          </p:cNvSpPr>
          <p:nvPr>
            <p:ph type="body" sz="quarter" idx="11"/>
          </p:nvPr>
        </p:nvSpPr>
        <p:spPr/>
        <p:txBody>
          <a:bodyPr/>
          <a:lstStyle/>
          <a:p>
            <a:endParaRPr lang="en-US"/>
          </a:p>
        </p:txBody>
      </p:sp>
      <p:sp>
        <p:nvSpPr>
          <p:cNvPr id="4" name="Text Placeholder 3">
            <a:extLst>
              <a:ext uri="{FF2B5EF4-FFF2-40B4-BE49-F238E27FC236}">
                <a16:creationId xmlns:a16="http://schemas.microsoft.com/office/drawing/2014/main" id="{1E9B0F87-08A9-C74C-98EA-D8769A04933E}"/>
              </a:ext>
            </a:extLst>
          </p:cNvPr>
          <p:cNvSpPr>
            <a:spLocks noGrp="1"/>
          </p:cNvSpPr>
          <p:nvPr>
            <p:ph type="body" sz="quarter" idx="12"/>
          </p:nvPr>
        </p:nvSpPr>
        <p:spPr/>
        <p:txBody>
          <a:bodyPr/>
          <a:lstStyle/>
          <a:p>
            <a:endParaRPr lang="en-US"/>
          </a:p>
        </p:txBody>
      </p:sp>
      <p:sp>
        <p:nvSpPr>
          <p:cNvPr id="5" name="Text Placeholder 4">
            <a:extLst>
              <a:ext uri="{FF2B5EF4-FFF2-40B4-BE49-F238E27FC236}">
                <a16:creationId xmlns:a16="http://schemas.microsoft.com/office/drawing/2014/main" id="{11191E1E-F036-B348-A9AA-4C0BEE8914AC}"/>
              </a:ext>
            </a:extLst>
          </p:cNvPr>
          <p:cNvSpPr>
            <a:spLocks noGrp="1"/>
          </p:cNvSpPr>
          <p:nvPr>
            <p:ph type="body" sz="quarter" idx="13"/>
          </p:nvPr>
        </p:nvSpPr>
        <p:spPr/>
        <p:txBody>
          <a:bodyPr/>
          <a:lstStyle/>
          <a:p>
            <a:endParaRPr lang="en-US"/>
          </a:p>
        </p:txBody>
      </p:sp>
      <p:sp>
        <p:nvSpPr>
          <p:cNvPr id="6" name="Text Placeholder 5">
            <a:extLst>
              <a:ext uri="{FF2B5EF4-FFF2-40B4-BE49-F238E27FC236}">
                <a16:creationId xmlns:a16="http://schemas.microsoft.com/office/drawing/2014/main" id="{60D6274C-184D-6640-A6D7-D01F6EB1C7B5}"/>
              </a:ext>
            </a:extLst>
          </p:cNvPr>
          <p:cNvSpPr>
            <a:spLocks noGrp="1"/>
          </p:cNvSpPr>
          <p:nvPr>
            <p:ph type="body" sz="quarter" idx="14"/>
          </p:nvPr>
        </p:nvSpPr>
        <p:spPr/>
        <p:txBody>
          <a:bodyPr/>
          <a:lstStyle/>
          <a:p>
            <a:endParaRPr lang="en-US"/>
          </a:p>
        </p:txBody>
      </p:sp>
      <p:sp>
        <p:nvSpPr>
          <p:cNvPr id="7" name="Rectangle 6">
            <a:extLst>
              <a:ext uri="{FF2B5EF4-FFF2-40B4-BE49-F238E27FC236}">
                <a16:creationId xmlns:a16="http://schemas.microsoft.com/office/drawing/2014/main" id="{21559452-348F-460B-AA72-277E386C747B}"/>
              </a:ext>
            </a:extLst>
          </p:cNvPr>
          <p:cNvSpPr/>
          <p:nvPr/>
        </p:nvSpPr>
        <p:spPr>
          <a:xfrm>
            <a:off x="490080" y="4615840"/>
            <a:ext cx="8165403" cy="2011992"/>
          </a:xfrm>
          <a:prstGeom prst="rect">
            <a:avLst/>
          </a:prstGeom>
          <a:solidFill>
            <a:srgbClr val="ED7D3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11536867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9FDA4A0C-ED9F-BD35-0EE6-692E0E12E891}"/>
              </a:ext>
            </a:extLst>
          </p:cNvPr>
          <p:cNvSpPr>
            <a:spLocks noGrp="1"/>
          </p:cNvSpPr>
          <p:nvPr>
            <p:ph sz="half" idx="4294967295"/>
          </p:nvPr>
        </p:nvSpPr>
        <p:spPr>
          <a:xfrm>
            <a:off x="959475" y="1341913"/>
            <a:ext cx="7633196" cy="4835052"/>
          </a:xfrm>
        </p:spPr>
        <p:txBody>
          <a:bodyPr vert="horz" lIns="91440" tIns="45720" rIns="91440" bIns="45720" rtlCol="0" anchor="t">
            <a:normAutofit/>
          </a:bodyPr>
          <a:lstStyle/>
          <a:p>
            <a:pPr marL="0" indent="0">
              <a:lnSpc>
                <a:spcPct val="114999"/>
              </a:lnSpc>
              <a:buNone/>
            </a:pPr>
            <a:r>
              <a:rPr lang="en-US" sz="2000" dirty="0">
                <a:latin typeface="Arial"/>
                <a:cs typeface="Arial"/>
              </a:rPr>
              <a:t>Growing up in a rural area, access to financial institutions like banks or credit unions was limited. As much as I wanted to, opening a checking account wasn’t possible. Someone said I should open an account with an online bank, but our internet access was spotty at best. Cell phone service was unreliable, too. I felt like this basic thing that other people could do with ease was out of reach for me. If it was that hard to open a simple checking account, how am I ever going to take steps like investing, which I’ve always heard is key to building wealth? </a:t>
            </a:r>
          </a:p>
          <a:p>
            <a:pPr>
              <a:lnSpc>
                <a:spcPct val="114999"/>
              </a:lnSpc>
              <a:spcBef>
                <a:spcPts val="0"/>
              </a:spcBef>
            </a:pPr>
            <a:endParaRPr lang="en-US" sz="2000" dirty="0">
              <a:effectLst/>
              <a:ea typeface="Arial" panose="020B0604020202020204" pitchFamily="34" charset="0"/>
            </a:endParaRPr>
          </a:p>
        </p:txBody>
      </p:sp>
      <p:sp>
        <p:nvSpPr>
          <p:cNvPr id="3" name="Slide Number Placeholder 2">
            <a:extLst>
              <a:ext uri="{FF2B5EF4-FFF2-40B4-BE49-F238E27FC236}">
                <a16:creationId xmlns:a16="http://schemas.microsoft.com/office/drawing/2014/main" id="{9CC62594-3CF0-A859-BA2A-1CB700D4B332}"/>
              </a:ext>
            </a:extLst>
          </p:cNvPr>
          <p:cNvSpPr>
            <a:spLocks noGrp="1"/>
          </p:cNvSpPr>
          <p:nvPr>
            <p:ph type="sldNum" sz="quarter" idx="4"/>
          </p:nvPr>
        </p:nvSpPr>
        <p:spPr>
          <a:xfrm>
            <a:off x="6972300" y="6583676"/>
            <a:ext cx="2057400" cy="274324"/>
          </a:xfrm>
        </p:spPr>
        <p:txBody>
          <a:bodyPr/>
          <a:lstStyle/>
          <a:p>
            <a:fld id="{64F12D03-C2F7-9845-A612-6A708C696EFE}" type="slidenum">
              <a:rPr lang="en-US" smtClean="0"/>
              <a:pPr/>
              <a:t>2</a:t>
            </a:fld>
            <a:endParaRPr lang="en-US"/>
          </a:p>
        </p:txBody>
      </p:sp>
      <p:sp>
        <p:nvSpPr>
          <p:cNvPr id="4" name="Title 3">
            <a:extLst>
              <a:ext uri="{FF2B5EF4-FFF2-40B4-BE49-F238E27FC236}">
                <a16:creationId xmlns:a16="http://schemas.microsoft.com/office/drawing/2014/main" id="{5D3BEAA7-4BCA-1F29-8480-B57CB033E161}"/>
              </a:ext>
            </a:extLst>
          </p:cNvPr>
          <p:cNvSpPr>
            <a:spLocks noGrp="1"/>
          </p:cNvSpPr>
          <p:nvPr>
            <p:ph type="ctrTitle"/>
          </p:nvPr>
        </p:nvSpPr>
        <p:spPr>
          <a:xfrm>
            <a:off x="959475" y="152930"/>
            <a:ext cx="7888690" cy="528106"/>
          </a:xfrm>
        </p:spPr>
        <p:txBody>
          <a:bodyPr>
            <a:noAutofit/>
          </a:bodyPr>
          <a:lstStyle/>
          <a:p>
            <a:r>
              <a:rPr lang="en-US" sz="2400" dirty="0"/>
              <a:t>Limited or No Access to Basic Financial Services</a:t>
            </a:r>
          </a:p>
        </p:txBody>
      </p:sp>
      <p:sp>
        <p:nvSpPr>
          <p:cNvPr id="5" name="Slide Number Placeholder 2">
            <a:extLst>
              <a:ext uri="{FF2B5EF4-FFF2-40B4-BE49-F238E27FC236}">
                <a16:creationId xmlns:a16="http://schemas.microsoft.com/office/drawing/2014/main" id="{A4B79480-5D2D-638D-8972-B63AD1928930}"/>
              </a:ext>
            </a:extLst>
          </p:cNvPr>
          <p:cNvSpPr txBox="1">
            <a:spLocks/>
          </p:cNvSpPr>
          <p:nvPr/>
        </p:nvSpPr>
        <p:spPr>
          <a:xfrm>
            <a:off x="8509190" y="6474819"/>
            <a:ext cx="571500" cy="274324"/>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ctr"/>
            <a:fld id="{64F12D03-C2F7-9845-A612-6A708C696EFE}" type="slidenum">
              <a:rPr lang="en-US" smtClean="0"/>
              <a:pPr algn="ctr"/>
              <a:t>2</a:t>
            </a:fld>
            <a:endParaRPr lang="en-US" dirty="0"/>
          </a:p>
        </p:txBody>
      </p:sp>
    </p:spTree>
    <p:extLst>
      <p:ext uri="{BB962C8B-B14F-4D97-AF65-F5344CB8AC3E}">
        <p14:creationId xmlns:p14="http://schemas.microsoft.com/office/powerpoint/2010/main" val="259510622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9FDA4A0C-ED9F-BD35-0EE6-692E0E12E891}"/>
              </a:ext>
            </a:extLst>
          </p:cNvPr>
          <p:cNvSpPr>
            <a:spLocks noGrp="1"/>
          </p:cNvSpPr>
          <p:nvPr>
            <p:ph sz="half" idx="4294967295"/>
          </p:nvPr>
        </p:nvSpPr>
        <p:spPr>
          <a:xfrm>
            <a:off x="959475" y="1341913"/>
            <a:ext cx="7633196" cy="4835052"/>
          </a:xfrm>
        </p:spPr>
        <p:txBody>
          <a:bodyPr vert="horz" lIns="91440" tIns="45720" rIns="91440" bIns="45720" rtlCol="0" anchor="t">
            <a:normAutofit fontScale="70000" lnSpcReduction="20000"/>
          </a:bodyPr>
          <a:lstStyle/>
          <a:p>
            <a:pPr marL="0" indent="0">
              <a:lnSpc>
                <a:spcPct val="120000"/>
              </a:lnSpc>
              <a:buNone/>
            </a:pPr>
            <a:r>
              <a:rPr lang="en-US" sz="2600" dirty="0">
                <a:latin typeface="Arial"/>
                <a:cs typeface="Arial"/>
              </a:rPr>
              <a:t>If you haven’t heard of asset limits, consider yourself lucky. For people like me, though, they are important not only to understand but also to navigate. You see, I was born with a disability. I’ve been using a wheelchair my whole life and need the help of another person to care for myself. I’m smart and did well in school. I’m able to work and earn a living. And that income would be enough for someone who doesn’t need a caregiver. But I do need the help, and that help isn’t cheap. Right now, I can only afford it through a government-funded program. That’s where asset limits come in. Assets are the things you own or the money you’ve saved. I don’t qualify for the help I need if I have too many assets. I want to be independent. I want to earn and spend and save my own money. I want to have my own vehicle and someday own a home. How can I do this when I feel like I always have asset limits standing in my way? A friend recently mentioned ABLE accounts, but my state doesn’t have those. What am I supposed to do?  </a:t>
            </a:r>
          </a:p>
          <a:p>
            <a:pPr marL="0" marR="0" indent="0">
              <a:lnSpc>
                <a:spcPct val="114999"/>
              </a:lnSpc>
              <a:spcBef>
                <a:spcPts val="0"/>
              </a:spcBef>
              <a:spcAft>
                <a:spcPts val="0"/>
              </a:spcAft>
              <a:buNone/>
            </a:pPr>
            <a:endParaRPr lang="en-US" sz="2400" dirty="0">
              <a:effectLst/>
              <a:ea typeface="Arial" panose="020B0604020202020204" pitchFamily="34" charset="0"/>
            </a:endParaRPr>
          </a:p>
        </p:txBody>
      </p:sp>
      <p:sp>
        <p:nvSpPr>
          <p:cNvPr id="4" name="Title 3">
            <a:extLst>
              <a:ext uri="{FF2B5EF4-FFF2-40B4-BE49-F238E27FC236}">
                <a16:creationId xmlns:a16="http://schemas.microsoft.com/office/drawing/2014/main" id="{5D3BEAA7-4BCA-1F29-8480-B57CB033E161}"/>
              </a:ext>
            </a:extLst>
          </p:cNvPr>
          <p:cNvSpPr>
            <a:spLocks noGrp="1"/>
          </p:cNvSpPr>
          <p:nvPr>
            <p:ph type="ctrTitle"/>
          </p:nvPr>
        </p:nvSpPr>
        <p:spPr>
          <a:xfrm>
            <a:off x="959475" y="62724"/>
            <a:ext cx="7888690" cy="618312"/>
          </a:xfrm>
        </p:spPr>
        <p:txBody>
          <a:bodyPr>
            <a:normAutofit/>
          </a:bodyPr>
          <a:lstStyle/>
          <a:p>
            <a:pPr marL="0" marR="0">
              <a:lnSpc>
                <a:spcPct val="115000"/>
              </a:lnSpc>
              <a:spcBef>
                <a:spcPts val="0"/>
              </a:spcBef>
              <a:spcAft>
                <a:spcPts val="0"/>
              </a:spcAft>
            </a:pPr>
            <a:r>
              <a:rPr lang="en-US" sz="2400" b="1" dirty="0">
                <a:effectLst/>
                <a:ea typeface="Calibri" panose="020F0502020204030204" pitchFamily="34" charset="0"/>
              </a:rPr>
              <a:t>Asset Limits and People with Disabilities</a:t>
            </a:r>
            <a:endParaRPr lang="en-US" sz="2400" dirty="0">
              <a:effectLst/>
              <a:ea typeface="Arial" panose="020B0604020202020204" pitchFamily="34" charset="0"/>
            </a:endParaRPr>
          </a:p>
        </p:txBody>
      </p:sp>
      <p:sp>
        <p:nvSpPr>
          <p:cNvPr id="5" name="Slide Number Placeholder 2">
            <a:extLst>
              <a:ext uri="{FF2B5EF4-FFF2-40B4-BE49-F238E27FC236}">
                <a16:creationId xmlns:a16="http://schemas.microsoft.com/office/drawing/2014/main" id="{0AD20371-B79F-6B59-7F7C-4B8E5EF07B88}"/>
              </a:ext>
            </a:extLst>
          </p:cNvPr>
          <p:cNvSpPr txBox="1">
            <a:spLocks/>
          </p:cNvSpPr>
          <p:nvPr/>
        </p:nvSpPr>
        <p:spPr>
          <a:xfrm>
            <a:off x="8509190" y="6474819"/>
            <a:ext cx="571500" cy="274324"/>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ctr"/>
            <a:fld id="{64F12D03-C2F7-9845-A612-6A708C696EFE}" type="slidenum">
              <a:rPr lang="en-US" smtClean="0"/>
              <a:pPr algn="ctr"/>
              <a:t>3</a:t>
            </a:fld>
            <a:endParaRPr lang="en-US" dirty="0"/>
          </a:p>
        </p:txBody>
      </p:sp>
    </p:spTree>
    <p:extLst>
      <p:ext uri="{BB962C8B-B14F-4D97-AF65-F5344CB8AC3E}">
        <p14:creationId xmlns:p14="http://schemas.microsoft.com/office/powerpoint/2010/main" val="54198986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9FDA4A0C-ED9F-BD35-0EE6-692E0E12E891}"/>
              </a:ext>
            </a:extLst>
          </p:cNvPr>
          <p:cNvSpPr>
            <a:spLocks noGrp="1"/>
          </p:cNvSpPr>
          <p:nvPr>
            <p:ph sz="half" idx="4294967295"/>
          </p:nvPr>
        </p:nvSpPr>
        <p:spPr>
          <a:xfrm>
            <a:off x="959475" y="1341913"/>
            <a:ext cx="7633196" cy="4835052"/>
          </a:xfrm>
        </p:spPr>
        <p:txBody>
          <a:bodyPr vert="horz" lIns="91440" tIns="45720" rIns="91440" bIns="45720" rtlCol="0" anchor="t">
            <a:normAutofit/>
          </a:bodyPr>
          <a:lstStyle/>
          <a:p>
            <a:pPr marL="0" indent="0">
              <a:lnSpc>
                <a:spcPct val="100000"/>
              </a:lnSpc>
              <a:buNone/>
            </a:pPr>
            <a:r>
              <a:rPr lang="en-US" sz="2000" dirty="0"/>
              <a:t>Have you ever seen a hamster running on one of those little wheels? Running and running, working hard, and never really getting anywhere? That’s how I feel when it comes to my personal finances. I do everything I can, and it seems like I just can’t get ahead. I grew up in poverty—like just about everyone I knew, their parents before them, and even their grandparents before them. I’m determined to break this cycle and make a better life for myself and my children. I’m working two jobs trying to make ends meet. I’m not even living in a nice place, and my rent keeps increasing. I get small raises at work, but they don’t seem to keep up with how much everything costs these days. I feel like I’m constantly living on the edge, dangerously close to falling off. How do I get off this wheel and break this cycle? </a:t>
            </a:r>
          </a:p>
          <a:p>
            <a:pPr marL="0" marR="0">
              <a:lnSpc>
                <a:spcPct val="114999"/>
              </a:lnSpc>
              <a:spcBef>
                <a:spcPts val="0"/>
              </a:spcBef>
              <a:spcAft>
                <a:spcPts val="0"/>
              </a:spcAft>
            </a:pPr>
            <a:endParaRPr lang="en-US" sz="2100" dirty="0">
              <a:effectLst/>
              <a:ea typeface="Arial" panose="020B0604020202020204" pitchFamily="34" charset="0"/>
            </a:endParaRPr>
          </a:p>
        </p:txBody>
      </p:sp>
      <p:sp>
        <p:nvSpPr>
          <p:cNvPr id="3" name="Slide Number Placeholder 2">
            <a:extLst>
              <a:ext uri="{FF2B5EF4-FFF2-40B4-BE49-F238E27FC236}">
                <a16:creationId xmlns:a16="http://schemas.microsoft.com/office/drawing/2014/main" id="{9CC62594-3CF0-A859-BA2A-1CB700D4B332}"/>
              </a:ext>
            </a:extLst>
          </p:cNvPr>
          <p:cNvSpPr>
            <a:spLocks noGrp="1"/>
          </p:cNvSpPr>
          <p:nvPr>
            <p:ph type="sldNum" sz="quarter" idx="4"/>
          </p:nvPr>
        </p:nvSpPr>
        <p:spPr>
          <a:xfrm>
            <a:off x="6972300" y="6583676"/>
            <a:ext cx="2057400" cy="274324"/>
          </a:xfrm>
        </p:spPr>
        <p:txBody>
          <a:bodyPr/>
          <a:lstStyle/>
          <a:p>
            <a:fld id="{64F12D03-C2F7-9845-A612-6A708C696EFE}" type="slidenum">
              <a:rPr lang="en-US" smtClean="0"/>
              <a:pPr/>
              <a:t>4</a:t>
            </a:fld>
            <a:endParaRPr lang="en-US"/>
          </a:p>
        </p:txBody>
      </p:sp>
      <p:sp>
        <p:nvSpPr>
          <p:cNvPr id="4" name="Title 3">
            <a:extLst>
              <a:ext uri="{FF2B5EF4-FFF2-40B4-BE49-F238E27FC236}">
                <a16:creationId xmlns:a16="http://schemas.microsoft.com/office/drawing/2014/main" id="{5D3BEAA7-4BCA-1F29-8480-B57CB033E161}"/>
              </a:ext>
            </a:extLst>
          </p:cNvPr>
          <p:cNvSpPr>
            <a:spLocks noGrp="1"/>
          </p:cNvSpPr>
          <p:nvPr>
            <p:ph type="ctrTitle"/>
          </p:nvPr>
        </p:nvSpPr>
        <p:spPr>
          <a:xfrm>
            <a:off x="959475" y="62724"/>
            <a:ext cx="7888690" cy="618312"/>
          </a:xfrm>
        </p:spPr>
        <p:txBody>
          <a:bodyPr>
            <a:normAutofit/>
          </a:bodyPr>
          <a:lstStyle/>
          <a:p>
            <a:pPr marL="0" marR="0">
              <a:lnSpc>
                <a:spcPct val="115000"/>
              </a:lnSpc>
              <a:spcBef>
                <a:spcPts val="0"/>
              </a:spcBef>
              <a:spcAft>
                <a:spcPts val="0"/>
              </a:spcAft>
            </a:pPr>
            <a:r>
              <a:rPr lang="en-US" sz="2400" b="1" dirty="0">
                <a:effectLst/>
                <a:ea typeface="Calibri" panose="020F0502020204030204" pitchFamily="34" charset="0"/>
              </a:rPr>
              <a:t>Breaking the Cycle of Poverty</a:t>
            </a:r>
            <a:endParaRPr lang="en-US" sz="2400" dirty="0">
              <a:effectLst/>
              <a:ea typeface="Arial" panose="020B0604020202020204" pitchFamily="34" charset="0"/>
            </a:endParaRPr>
          </a:p>
        </p:txBody>
      </p:sp>
      <p:sp>
        <p:nvSpPr>
          <p:cNvPr id="5" name="Slide Number Placeholder 2">
            <a:extLst>
              <a:ext uri="{FF2B5EF4-FFF2-40B4-BE49-F238E27FC236}">
                <a16:creationId xmlns:a16="http://schemas.microsoft.com/office/drawing/2014/main" id="{90FABD6D-BF83-0C3E-4322-B83AB6AB632D}"/>
              </a:ext>
            </a:extLst>
          </p:cNvPr>
          <p:cNvSpPr txBox="1">
            <a:spLocks/>
          </p:cNvSpPr>
          <p:nvPr/>
        </p:nvSpPr>
        <p:spPr>
          <a:xfrm>
            <a:off x="8509190" y="6474819"/>
            <a:ext cx="571500" cy="274324"/>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ctr"/>
            <a:fld id="{64F12D03-C2F7-9845-A612-6A708C696EFE}" type="slidenum">
              <a:rPr lang="en-US" smtClean="0"/>
              <a:pPr algn="ctr"/>
              <a:t>4</a:t>
            </a:fld>
            <a:endParaRPr lang="en-US" dirty="0"/>
          </a:p>
        </p:txBody>
      </p:sp>
    </p:spTree>
    <p:extLst>
      <p:ext uri="{BB962C8B-B14F-4D97-AF65-F5344CB8AC3E}">
        <p14:creationId xmlns:p14="http://schemas.microsoft.com/office/powerpoint/2010/main" val="254790757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9FDA4A0C-ED9F-BD35-0EE6-692E0E12E891}"/>
              </a:ext>
            </a:extLst>
          </p:cNvPr>
          <p:cNvSpPr>
            <a:spLocks noGrp="1"/>
          </p:cNvSpPr>
          <p:nvPr>
            <p:ph sz="half" idx="4294967295"/>
          </p:nvPr>
        </p:nvSpPr>
        <p:spPr>
          <a:xfrm>
            <a:off x="959475" y="1341913"/>
            <a:ext cx="7633196" cy="4835052"/>
          </a:xfrm>
        </p:spPr>
        <p:txBody>
          <a:bodyPr vert="horz" lIns="91440" tIns="45720" rIns="91440" bIns="45720" rtlCol="0" anchor="t">
            <a:normAutofit lnSpcReduction="10000"/>
          </a:bodyPr>
          <a:lstStyle/>
          <a:p>
            <a:pPr marL="0" indent="0">
              <a:lnSpc>
                <a:spcPct val="110000"/>
              </a:lnSpc>
              <a:buNone/>
            </a:pPr>
            <a:r>
              <a:rPr lang="en-US" sz="2200" dirty="0">
                <a:latin typeface="Arial"/>
                <a:cs typeface="Arial"/>
              </a:rPr>
              <a:t>During my first year of college, I learned that other students had taken a course in personal finance in high school. Not only did they take it, but they were required to in order to graduate. I’d never heard of a class like this! My high school was big, too. It had lots of advanced classes and plenty of electives. The arts program was amazing, and so were our sports programs. I thought maybe I simply overlooked a course in personal finance. Maybe it was there, and I just didn’t know about it. I asked my little sister to find out if there was a class she could take. Sure enough, no such class at our school. How can that be? Why do some students have to take a course in personal finance when others can’t take one even if they want to?  </a:t>
            </a:r>
          </a:p>
          <a:p>
            <a:pPr>
              <a:lnSpc>
                <a:spcPct val="114999"/>
              </a:lnSpc>
              <a:spcBef>
                <a:spcPts val="0"/>
              </a:spcBef>
            </a:pPr>
            <a:endParaRPr lang="en-US" sz="2400" dirty="0">
              <a:effectLst/>
              <a:ea typeface="Arial" panose="020B0604020202020204" pitchFamily="34" charset="0"/>
            </a:endParaRPr>
          </a:p>
        </p:txBody>
      </p:sp>
      <p:sp>
        <p:nvSpPr>
          <p:cNvPr id="4" name="Title 3">
            <a:extLst>
              <a:ext uri="{FF2B5EF4-FFF2-40B4-BE49-F238E27FC236}">
                <a16:creationId xmlns:a16="http://schemas.microsoft.com/office/drawing/2014/main" id="{5D3BEAA7-4BCA-1F29-8480-B57CB033E161}"/>
              </a:ext>
            </a:extLst>
          </p:cNvPr>
          <p:cNvSpPr>
            <a:spLocks noGrp="1"/>
          </p:cNvSpPr>
          <p:nvPr>
            <p:ph type="ctrTitle"/>
          </p:nvPr>
        </p:nvSpPr>
        <p:spPr>
          <a:xfrm>
            <a:off x="959475" y="62724"/>
            <a:ext cx="7888690" cy="618312"/>
          </a:xfrm>
        </p:spPr>
        <p:txBody>
          <a:bodyPr>
            <a:normAutofit/>
          </a:bodyPr>
          <a:lstStyle/>
          <a:p>
            <a:pPr marL="0" marR="0">
              <a:lnSpc>
                <a:spcPct val="115000"/>
              </a:lnSpc>
              <a:spcBef>
                <a:spcPts val="0"/>
              </a:spcBef>
              <a:spcAft>
                <a:spcPts val="0"/>
              </a:spcAft>
            </a:pPr>
            <a:r>
              <a:rPr lang="en-US" sz="2400" b="1" dirty="0">
                <a:effectLst/>
                <a:ea typeface="Calibri" panose="020F0502020204030204" pitchFamily="34" charset="0"/>
              </a:rPr>
              <a:t>Lack of Access to Financial Education</a:t>
            </a:r>
            <a:endParaRPr lang="en-US" sz="2400" dirty="0">
              <a:effectLst/>
              <a:ea typeface="Arial" panose="020B0604020202020204" pitchFamily="34" charset="0"/>
            </a:endParaRPr>
          </a:p>
        </p:txBody>
      </p:sp>
      <p:sp>
        <p:nvSpPr>
          <p:cNvPr id="5" name="Slide Number Placeholder 2">
            <a:extLst>
              <a:ext uri="{FF2B5EF4-FFF2-40B4-BE49-F238E27FC236}">
                <a16:creationId xmlns:a16="http://schemas.microsoft.com/office/drawing/2014/main" id="{75340D2D-DDAC-5550-5CC2-C90AA70CB37E}"/>
              </a:ext>
            </a:extLst>
          </p:cNvPr>
          <p:cNvSpPr txBox="1">
            <a:spLocks/>
          </p:cNvSpPr>
          <p:nvPr/>
        </p:nvSpPr>
        <p:spPr>
          <a:xfrm>
            <a:off x="8509190" y="6474819"/>
            <a:ext cx="571500" cy="274324"/>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ctr"/>
            <a:fld id="{64F12D03-C2F7-9845-A612-6A708C696EFE}" type="slidenum">
              <a:rPr lang="en-US" smtClean="0"/>
              <a:pPr algn="ctr"/>
              <a:t>5</a:t>
            </a:fld>
            <a:endParaRPr lang="en-US" dirty="0"/>
          </a:p>
        </p:txBody>
      </p:sp>
    </p:spTree>
    <p:extLst>
      <p:ext uri="{BB962C8B-B14F-4D97-AF65-F5344CB8AC3E}">
        <p14:creationId xmlns:p14="http://schemas.microsoft.com/office/powerpoint/2010/main" val="87186556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9FDA4A0C-ED9F-BD35-0EE6-692E0E12E891}"/>
              </a:ext>
            </a:extLst>
          </p:cNvPr>
          <p:cNvSpPr>
            <a:spLocks noGrp="1"/>
          </p:cNvSpPr>
          <p:nvPr>
            <p:ph sz="half" idx="4294967295"/>
          </p:nvPr>
        </p:nvSpPr>
        <p:spPr>
          <a:xfrm>
            <a:off x="959475" y="1341913"/>
            <a:ext cx="7633196" cy="4835052"/>
          </a:xfrm>
        </p:spPr>
        <p:txBody>
          <a:bodyPr vert="horz" lIns="91440" tIns="45720" rIns="91440" bIns="45720" rtlCol="0" anchor="t">
            <a:normAutofit fontScale="85000" lnSpcReduction="20000"/>
          </a:bodyPr>
          <a:lstStyle/>
          <a:p>
            <a:pPr marL="0" indent="0">
              <a:lnSpc>
                <a:spcPct val="120000"/>
              </a:lnSpc>
              <a:buNone/>
            </a:pPr>
            <a:r>
              <a:rPr lang="en-US" sz="2600" dirty="0"/>
              <a:t>This isn’t how I imagined my life would end up. I thought our relationship would be great. We’d be a team. We’d make decisions together. But that is not how things turned out. I can’t remember the last time I saw a bank statement. Even though we have joint accounts, I don’t know any of the account passwords. My partner controls all the finances and won’t share anything about it. I have no idea how much money we owe, how much we have saved, what our retirement money is invested in (or if it is being invested at all). Every time I bring it up, I’m told everything is fine and there is nothing I need to worry about, but that just makes me worry even more. This isn’t how I imagined things would go. I thought we’d trust each other and make decisions together. I’m not even sure where to turn for help. I can’t imagine telling my friends. What will they think of me?  </a:t>
            </a:r>
          </a:p>
          <a:p>
            <a:pPr marL="0" marR="0">
              <a:lnSpc>
                <a:spcPct val="114999"/>
              </a:lnSpc>
              <a:spcBef>
                <a:spcPts val="0"/>
              </a:spcBef>
              <a:spcAft>
                <a:spcPts val="0"/>
              </a:spcAft>
            </a:pPr>
            <a:endParaRPr lang="en-US" dirty="0">
              <a:effectLst/>
              <a:ea typeface="Arial" panose="020B0604020202020204" pitchFamily="34" charset="0"/>
            </a:endParaRPr>
          </a:p>
        </p:txBody>
      </p:sp>
      <p:sp>
        <p:nvSpPr>
          <p:cNvPr id="3" name="Slide Number Placeholder 2">
            <a:extLst>
              <a:ext uri="{FF2B5EF4-FFF2-40B4-BE49-F238E27FC236}">
                <a16:creationId xmlns:a16="http://schemas.microsoft.com/office/drawing/2014/main" id="{9CC62594-3CF0-A859-BA2A-1CB700D4B332}"/>
              </a:ext>
            </a:extLst>
          </p:cNvPr>
          <p:cNvSpPr>
            <a:spLocks noGrp="1"/>
          </p:cNvSpPr>
          <p:nvPr>
            <p:ph type="sldNum" sz="quarter" idx="4"/>
          </p:nvPr>
        </p:nvSpPr>
        <p:spPr>
          <a:xfrm>
            <a:off x="6972300" y="6583676"/>
            <a:ext cx="2057400" cy="274324"/>
          </a:xfrm>
        </p:spPr>
        <p:txBody>
          <a:bodyPr/>
          <a:lstStyle/>
          <a:p>
            <a:fld id="{64F12D03-C2F7-9845-A612-6A708C696EFE}" type="slidenum">
              <a:rPr lang="en-US" smtClean="0"/>
              <a:pPr/>
              <a:t>6</a:t>
            </a:fld>
            <a:endParaRPr lang="en-US"/>
          </a:p>
        </p:txBody>
      </p:sp>
      <p:sp>
        <p:nvSpPr>
          <p:cNvPr id="4" name="Title 3">
            <a:extLst>
              <a:ext uri="{FF2B5EF4-FFF2-40B4-BE49-F238E27FC236}">
                <a16:creationId xmlns:a16="http://schemas.microsoft.com/office/drawing/2014/main" id="{5D3BEAA7-4BCA-1F29-8480-B57CB033E161}"/>
              </a:ext>
            </a:extLst>
          </p:cNvPr>
          <p:cNvSpPr>
            <a:spLocks noGrp="1"/>
          </p:cNvSpPr>
          <p:nvPr>
            <p:ph type="ctrTitle"/>
          </p:nvPr>
        </p:nvSpPr>
        <p:spPr>
          <a:xfrm>
            <a:off x="959475" y="62724"/>
            <a:ext cx="7888690" cy="618312"/>
          </a:xfrm>
        </p:spPr>
        <p:txBody>
          <a:bodyPr>
            <a:normAutofit/>
          </a:bodyPr>
          <a:lstStyle/>
          <a:p>
            <a:pPr marL="0" marR="0">
              <a:lnSpc>
                <a:spcPct val="115000"/>
              </a:lnSpc>
              <a:spcBef>
                <a:spcPts val="0"/>
              </a:spcBef>
              <a:spcAft>
                <a:spcPts val="0"/>
              </a:spcAft>
            </a:pPr>
            <a:r>
              <a:rPr lang="en-US" sz="2400" b="1" dirty="0">
                <a:effectLst/>
                <a:ea typeface="Calibri" panose="020F0502020204030204" pitchFamily="34" charset="0"/>
              </a:rPr>
              <a:t>Financial Abuse in a Relationship</a:t>
            </a:r>
            <a:endParaRPr lang="en-US" sz="2400" dirty="0">
              <a:effectLst/>
              <a:ea typeface="Arial" panose="020B0604020202020204" pitchFamily="34" charset="0"/>
            </a:endParaRPr>
          </a:p>
        </p:txBody>
      </p:sp>
      <p:sp>
        <p:nvSpPr>
          <p:cNvPr id="5" name="Slide Number Placeholder 2">
            <a:extLst>
              <a:ext uri="{FF2B5EF4-FFF2-40B4-BE49-F238E27FC236}">
                <a16:creationId xmlns:a16="http://schemas.microsoft.com/office/drawing/2014/main" id="{368E7F08-3F1A-1DBA-6C2C-E27F4A09C607}"/>
              </a:ext>
            </a:extLst>
          </p:cNvPr>
          <p:cNvSpPr txBox="1">
            <a:spLocks/>
          </p:cNvSpPr>
          <p:nvPr/>
        </p:nvSpPr>
        <p:spPr>
          <a:xfrm>
            <a:off x="8497158" y="6474819"/>
            <a:ext cx="571500" cy="274324"/>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ctr"/>
            <a:fld id="{64F12D03-C2F7-9845-A612-6A708C696EFE}" type="slidenum">
              <a:rPr lang="en-US" smtClean="0"/>
              <a:pPr algn="ctr"/>
              <a:t>6</a:t>
            </a:fld>
            <a:endParaRPr lang="en-US" dirty="0"/>
          </a:p>
        </p:txBody>
      </p:sp>
    </p:spTree>
    <p:extLst>
      <p:ext uri="{BB962C8B-B14F-4D97-AF65-F5344CB8AC3E}">
        <p14:creationId xmlns:p14="http://schemas.microsoft.com/office/powerpoint/2010/main" val="31153325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9FDA4A0C-ED9F-BD35-0EE6-692E0E12E891}"/>
              </a:ext>
            </a:extLst>
          </p:cNvPr>
          <p:cNvSpPr>
            <a:spLocks noGrp="1"/>
          </p:cNvSpPr>
          <p:nvPr>
            <p:ph sz="half" idx="4294967295"/>
          </p:nvPr>
        </p:nvSpPr>
        <p:spPr>
          <a:xfrm>
            <a:off x="959475" y="1341913"/>
            <a:ext cx="7633196" cy="4835052"/>
          </a:xfrm>
        </p:spPr>
        <p:txBody>
          <a:bodyPr vert="horz" lIns="91440" tIns="45720" rIns="91440" bIns="45720" rtlCol="0" anchor="t">
            <a:normAutofit fontScale="92500" lnSpcReduction="10000"/>
          </a:bodyPr>
          <a:lstStyle/>
          <a:p>
            <a:pPr marL="0" indent="0">
              <a:lnSpc>
                <a:spcPct val="114999"/>
              </a:lnSpc>
              <a:buNone/>
            </a:pPr>
            <a:r>
              <a:rPr lang="en-US" sz="2000" dirty="0">
                <a:latin typeface="Calibri"/>
                <a:cs typeface="Calibri"/>
              </a:rPr>
              <a:t>Identity theft is a familiar concept. It’s part of the reason why we lock our phones and have passwords on our accounts. You don’t want some stranger or criminal getting access to your private financial information. But that’s not the only way identity theft happens. In my case, it happened when I was in kindergarten. You read that right. Kindergarten. I was five when my identity—or more importantly, my name and social security number—was used by a relative. Yes, you read that part right, too. Perhaps you think I’m making this up or the only person to ever have this happen. I wish I was, but I’m not. Kids like me are often the victims of identity theft, often at the hands of relatives. My identity wasn’t stolen maliciously or to run up credit cards. It was used to keep the lights on and the heat running in our apartment. How can you be angry about that? Well, years later I did get upset, and I’m still working through it. Long story, short: I’ve been trying to deal with the fact that my credit was ruined years ago, and there was nothing I could have done to prevent it.  </a:t>
            </a:r>
            <a:endParaRPr lang="en-US" sz="2000" dirty="0"/>
          </a:p>
          <a:p>
            <a:pPr marL="0" marR="0">
              <a:lnSpc>
                <a:spcPct val="114999"/>
              </a:lnSpc>
              <a:spcBef>
                <a:spcPts val="0"/>
              </a:spcBef>
              <a:spcAft>
                <a:spcPts val="0"/>
              </a:spcAft>
            </a:pPr>
            <a:endParaRPr lang="en-US" sz="1800" dirty="0">
              <a:effectLst/>
              <a:latin typeface="Calibri"/>
              <a:ea typeface="Arial" panose="020B0604020202020204" pitchFamily="34" charset="0"/>
            </a:endParaRPr>
          </a:p>
        </p:txBody>
      </p:sp>
      <p:sp>
        <p:nvSpPr>
          <p:cNvPr id="3" name="Slide Number Placeholder 2">
            <a:extLst>
              <a:ext uri="{FF2B5EF4-FFF2-40B4-BE49-F238E27FC236}">
                <a16:creationId xmlns:a16="http://schemas.microsoft.com/office/drawing/2014/main" id="{9CC62594-3CF0-A859-BA2A-1CB700D4B332}"/>
              </a:ext>
            </a:extLst>
          </p:cNvPr>
          <p:cNvSpPr>
            <a:spLocks noGrp="1"/>
          </p:cNvSpPr>
          <p:nvPr>
            <p:ph type="sldNum" sz="quarter" idx="4"/>
          </p:nvPr>
        </p:nvSpPr>
        <p:spPr>
          <a:xfrm>
            <a:off x="6972300" y="6583676"/>
            <a:ext cx="2057400" cy="274324"/>
          </a:xfrm>
        </p:spPr>
        <p:txBody>
          <a:bodyPr/>
          <a:lstStyle/>
          <a:p>
            <a:fld id="{64F12D03-C2F7-9845-A612-6A708C696EFE}" type="slidenum">
              <a:rPr lang="en-US" smtClean="0"/>
              <a:pPr/>
              <a:t>7</a:t>
            </a:fld>
            <a:endParaRPr lang="en-US"/>
          </a:p>
        </p:txBody>
      </p:sp>
      <p:sp>
        <p:nvSpPr>
          <p:cNvPr id="4" name="Title 3">
            <a:extLst>
              <a:ext uri="{FF2B5EF4-FFF2-40B4-BE49-F238E27FC236}">
                <a16:creationId xmlns:a16="http://schemas.microsoft.com/office/drawing/2014/main" id="{5D3BEAA7-4BCA-1F29-8480-B57CB033E161}"/>
              </a:ext>
            </a:extLst>
          </p:cNvPr>
          <p:cNvSpPr>
            <a:spLocks noGrp="1"/>
          </p:cNvSpPr>
          <p:nvPr>
            <p:ph type="ctrTitle"/>
          </p:nvPr>
        </p:nvSpPr>
        <p:spPr>
          <a:xfrm>
            <a:off x="959475" y="62724"/>
            <a:ext cx="7888690" cy="618312"/>
          </a:xfrm>
        </p:spPr>
        <p:txBody>
          <a:bodyPr>
            <a:normAutofit/>
          </a:bodyPr>
          <a:lstStyle/>
          <a:p>
            <a:pPr marL="0" marR="0">
              <a:lnSpc>
                <a:spcPct val="115000"/>
              </a:lnSpc>
              <a:spcBef>
                <a:spcPts val="0"/>
              </a:spcBef>
              <a:spcAft>
                <a:spcPts val="0"/>
              </a:spcAft>
            </a:pPr>
            <a:r>
              <a:rPr lang="en-US" sz="2400" b="1" dirty="0">
                <a:effectLst/>
                <a:ea typeface="Calibri" panose="020F0502020204030204" pitchFamily="34" charset="0"/>
              </a:rPr>
              <a:t>Child Identity Theft</a:t>
            </a:r>
            <a:endParaRPr lang="en-US" sz="2400" dirty="0">
              <a:effectLst/>
              <a:ea typeface="Arial" panose="020B0604020202020204" pitchFamily="34" charset="0"/>
            </a:endParaRPr>
          </a:p>
        </p:txBody>
      </p:sp>
      <p:sp>
        <p:nvSpPr>
          <p:cNvPr id="5" name="Slide Number Placeholder 2">
            <a:extLst>
              <a:ext uri="{FF2B5EF4-FFF2-40B4-BE49-F238E27FC236}">
                <a16:creationId xmlns:a16="http://schemas.microsoft.com/office/drawing/2014/main" id="{79CE4D48-9D4F-1C8F-E0E9-EE4C297D8DE3}"/>
              </a:ext>
            </a:extLst>
          </p:cNvPr>
          <p:cNvSpPr txBox="1">
            <a:spLocks/>
          </p:cNvSpPr>
          <p:nvPr/>
        </p:nvSpPr>
        <p:spPr>
          <a:xfrm>
            <a:off x="8509190" y="6474819"/>
            <a:ext cx="571500" cy="274324"/>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ctr"/>
            <a:fld id="{64F12D03-C2F7-9845-A612-6A708C696EFE}" type="slidenum">
              <a:rPr lang="en-US" smtClean="0"/>
              <a:pPr algn="ctr"/>
              <a:t>7</a:t>
            </a:fld>
            <a:endParaRPr lang="en-US" dirty="0"/>
          </a:p>
        </p:txBody>
      </p:sp>
    </p:spTree>
    <p:extLst>
      <p:ext uri="{BB962C8B-B14F-4D97-AF65-F5344CB8AC3E}">
        <p14:creationId xmlns:p14="http://schemas.microsoft.com/office/powerpoint/2010/main" val="423236743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9FDA4A0C-ED9F-BD35-0EE6-692E0E12E891}"/>
              </a:ext>
            </a:extLst>
          </p:cNvPr>
          <p:cNvSpPr>
            <a:spLocks noGrp="1"/>
          </p:cNvSpPr>
          <p:nvPr>
            <p:ph sz="half" idx="4294967295"/>
          </p:nvPr>
        </p:nvSpPr>
        <p:spPr>
          <a:xfrm>
            <a:off x="959475" y="1341913"/>
            <a:ext cx="7633196" cy="4835052"/>
          </a:xfrm>
        </p:spPr>
        <p:txBody>
          <a:bodyPr vert="horz" lIns="91440" tIns="45720" rIns="91440" bIns="45720" rtlCol="0" anchor="t">
            <a:noAutofit/>
          </a:bodyPr>
          <a:lstStyle/>
          <a:p>
            <a:pPr marL="0" indent="0">
              <a:lnSpc>
                <a:spcPct val="100000"/>
              </a:lnSpc>
              <a:buNone/>
            </a:pPr>
            <a:r>
              <a:rPr lang="en-US" sz="2000" dirty="0">
                <a:latin typeface="Calibri"/>
                <a:cs typeface="Calibri"/>
              </a:rPr>
              <a:t>Even people trying to do something with good intent can cause harm. Take, for example, the financial education class I had in school. My teacher meant well. She really did. I just don’t think she understood me and the other kids in the class who grew up like me. Sure, it is great to learn about things like investing and compound interest. But first, you have to find money to invest. Some of the kids in my class drove nicer cars than that teacher. Me? I’ll be lucky if I ever own a car. It seemed like the teacher wanted all of us to fit into the same mold when it came to our finances. That’s like trying to make the same one-size-fits-all shirt look the same on every person. It just doesn’t work. Her class left me feeling defeated, no matter how good her intentions were. I might “know” how to budget, but it seemed like she thought I could just save money and budget my way out of things like low incomes and limited access to financial services. In the end, that financial “education” made me feel worse than I did before I started.  </a:t>
            </a:r>
            <a:endParaRPr lang="en-US" sz="2000" dirty="0"/>
          </a:p>
          <a:p>
            <a:pPr marL="0" marR="0">
              <a:lnSpc>
                <a:spcPct val="114999"/>
              </a:lnSpc>
              <a:spcBef>
                <a:spcPts val="0"/>
              </a:spcBef>
              <a:spcAft>
                <a:spcPts val="0"/>
              </a:spcAft>
            </a:pPr>
            <a:endParaRPr lang="en-US" sz="1800" dirty="0">
              <a:effectLst/>
              <a:latin typeface="Calibri"/>
              <a:ea typeface="Arial" panose="020B0604020202020204" pitchFamily="34" charset="0"/>
              <a:cs typeface="Arial"/>
            </a:endParaRPr>
          </a:p>
        </p:txBody>
      </p:sp>
      <p:sp>
        <p:nvSpPr>
          <p:cNvPr id="4" name="Title 3">
            <a:extLst>
              <a:ext uri="{FF2B5EF4-FFF2-40B4-BE49-F238E27FC236}">
                <a16:creationId xmlns:a16="http://schemas.microsoft.com/office/drawing/2014/main" id="{5D3BEAA7-4BCA-1F29-8480-B57CB033E161}"/>
              </a:ext>
            </a:extLst>
          </p:cNvPr>
          <p:cNvSpPr>
            <a:spLocks noGrp="1"/>
          </p:cNvSpPr>
          <p:nvPr>
            <p:ph type="ctrTitle"/>
          </p:nvPr>
        </p:nvSpPr>
        <p:spPr>
          <a:xfrm>
            <a:off x="959475" y="62724"/>
            <a:ext cx="7888690" cy="618312"/>
          </a:xfrm>
        </p:spPr>
        <p:txBody>
          <a:bodyPr>
            <a:normAutofit/>
          </a:bodyPr>
          <a:lstStyle/>
          <a:p>
            <a:pPr marL="0" marR="0">
              <a:lnSpc>
                <a:spcPct val="115000"/>
              </a:lnSpc>
              <a:spcBef>
                <a:spcPts val="0"/>
              </a:spcBef>
              <a:spcAft>
                <a:spcPts val="0"/>
              </a:spcAft>
            </a:pPr>
            <a:r>
              <a:rPr lang="en-US" sz="2400" b="1" dirty="0">
                <a:effectLst/>
                <a:ea typeface="Calibri" panose="020F0502020204030204" pitchFamily="34" charset="0"/>
              </a:rPr>
              <a:t>One-Size-Fits-All Financial Education</a:t>
            </a:r>
            <a:r>
              <a:rPr lang="en-US" sz="2400" dirty="0">
                <a:effectLst/>
                <a:ea typeface="Arial" panose="020B0604020202020204" pitchFamily="34" charset="0"/>
              </a:rPr>
              <a:t> </a:t>
            </a:r>
          </a:p>
        </p:txBody>
      </p:sp>
      <p:sp>
        <p:nvSpPr>
          <p:cNvPr id="5" name="Slide Number Placeholder 2">
            <a:extLst>
              <a:ext uri="{FF2B5EF4-FFF2-40B4-BE49-F238E27FC236}">
                <a16:creationId xmlns:a16="http://schemas.microsoft.com/office/drawing/2014/main" id="{BBA047D2-1C76-756A-9B8B-E7CF8587875E}"/>
              </a:ext>
            </a:extLst>
          </p:cNvPr>
          <p:cNvSpPr txBox="1">
            <a:spLocks/>
          </p:cNvSpPr>
          <p:nvPr/>
        </p:nvSpPr>
        <p:spPr>
          <a:xfrm>
            <a:off x="8509190" y="6474819"/>
            <a:ext cx="571500" cy="274324"/>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ctr"/>
            <a:fld id="{64F12D03-C2F7-9845-A612-6A708C696EFE}" type="slidenum">
              <a:rPr lang="en-US" smtClean="0"/>
              <a:pPr algn="ctr"/>
              <a:t>8</a:t>
            </a:fld>
            <a:endParaRPr lang="en-US" dirty="0"/>
          </a:p>
        </p:txBody>
      </p:sp>
    </p:spTree>
    <p:extLst>
      <p:ext uri="{BB962C8B-B14F-4D97-AF65-F5344CB8AC3E}">
        <p14:creationId xmlns:p14="http://schemas.microsoft.com/office/powerpoint/2010/main" val="421883622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9FDA4A0C-ED9F-BD35-0EE6-692E0E12E891}"/>
              </a:ext>
            </a:extLst>
          </p:cNvPr>
          <p:cNvSpPr>
            <a:spLocks noGrp="1"/>
          </p:cNvSpPr>
          <p:nvPr>
            <p:ph sz="half" idx="4294967295"/>
          </p:nvPr>
        </p:nvSpPr>
        <p:spPr>
          <a:xfrm>
            <a:off x="959475" y="1341913"/>
            <a:ext cx="7633196" cy="4835052"/>
          </a:xfrm>
        </p:spPr>
        <p:txBody>
          <a:bodyPr vert="horz" lIns="91440" tIns="45720" rIns="91440" bIns="45720" rtlCol="0" anchor="t">
            <a:normAutofit fontScale="85000" lnSpcReduction="10000"/>
          </a:bodyPr>
          <a:lstStyle/>
          <a:p>
            <a:pPr marL="0" indent="0">
              <a:lnSpc>
                <a:spcPct val="100000"/>
              </a:lnSpc>
              <a:buNone/>
            </a:pPr>
            <a:r>
              <a:rPr lang="en-US" sz="2000" dirty="0">
                <a:latin typeface="Arial"/>
                <a:cs typeface="Arial"/>
              </a:rPr>
              <a:t>I thought I was doing the right thing. I found out that I could get a free copy of my credit report from each of the three major credit bureaus once each year. Doing this was always something I meant to do and had been putting off. You know how that goes, right? Well, I went online and got copies of all three at once. I’d heard about doing that so you can compare what is on each one. Like many other people, I found one glaring mistake. It was an easy fix. I just contacted the credit bureau and had it removed. It was an old debt that ended up being a problem for me—one of the reports had a credit card balance from a card that I hadn’t used in years! I didn’t even know I owed the money. To be honest, I wasn’t 100% sure that I did owe it. I tracked down a phone number and talked to someone. They said I owed them the money and needed to repay it. I sent in an initial payment, and that’s where things got worse. Apparently, there is a thing called re-aging your debt. By making that payment, that’s exactly what I did. Now, the old debt is showing up on all my credit reports, hurting my credit score and causing my car insurance rate to go up! Don’t even get me started on that. Anyway, if I had known better, I’d have done nothing. The debt was so old that it was past the statute of limitations. Yes, I still would have owed it, but they would have no legal right to force me to pay it. Now that debt is back on my credit and wreaking havoc on my finances. All because I thought I was doing the right thing. </a:t>
            </a:r>
          </a:p>
        </p:txBody>
      </p:sp>
      <p:sp>
        <p:nvSpPr>
          <p:cNvPr id="3" name="Slide Number Placeholder 2">
            <a:extLst>
              <a:ext uri="{FF2B5EF4-FFF2-40B4-BE49-F238E27FC236}">
                <a16:creationId xmlns:a16="http://schemas.microsoft.com/office/drawing/2014/main" id="{9CC62594-3CF0-A859-BA2A-1CB700D4B332}"/>
              </a:ext>
            </a:extLst>
          </p:cNvPr>
          <p:cNvSpPr>
            <a:spLocks noGrp="1"/>
          </p:cNvSpPr>
          <p:nvPr>
            <p:ph type="sldNum" sz="quarter" idx="4"/>
          </p:nvPr>
        </p:nvSpPr>
        <p:spPr>
          <a:xfrm>
            <a:off x="6972300" y="6583676"/>
            <a:ext cx="2057400" cy="274324"/>
          </a:xfrm>
        </p:spPr>
        <p:txBody>
          <a:bodyPr/>
          <a:lstStyle/>
          <a:p>
            <a:fld id="{64F12D03-C2F7-9845-A612-6A708C696EFE}" type="slidenum">
              <a:rPr lang="en-US" smtClean="0"/>
              <a:pPr/>
              <a:t>9</a:t>
            </a:fld>
            <a:endParaRPr lang="en-US"/>
          </a:p>
        </p:txBody>
      </p:sp>
      <p:sp>
        <p:nvSpPr>
          <p:cNvPr id="4" name="Title 3">
            <a:extLst>
              <a:ext uri="{FF2B5EF4-FFF2-40B4-BE49-F238E27FC236}">
                <a16:creationId xmlns:a16="http://schemas.microsoft.com/office/drawing/2014/main" id="{5D3BEAA7-4BCA-1F29-8480-B57CB033E161}"/>
              </a:ext>
            </a:extLst>
          </p:cNvPr>
          <p:cNvSpPr>
            <a:spLocks noGrp="1"/>
          </p:cNvSpPr>
          <p:nvPr>
            <p:ph type="ctrTitle"/>
          </p:nvPr>
        </p:nvSpPr>
        <p:spPr>
          <a:xfrm>
            <a:off x="959475" y="62724"/>
            <a:ext cx="7888690" cy="618312"/>
          </a:xfrm>
        </p:spPr>
        <p:txBody>
          <a:bodyPr>
            <a:normAutofit/>
          </a:bodyPr>
          <a:lstStyle/>
          <a:p>
            <a:pPr marL="0" marR="0">
              <a:lnSpc>
                <a:spcPct val="115000"/>
              </a:lnSpc>
              <a:spcBef>
                <a:spcPts val="0"/>
              </a:spcBef>
              <a:spcAft>
                <a:spcPts val="0"/>
              </a:spcAft>
            </a:pPr>
            <a:r>
              <a:rPr lang="en-US" sz="2400" b="1" dirty="0">
                <a:effectLst/>
                <a:ea typeface="Calibri" panose="020F0502020204030204" pitchFamily="34" charset="0"/>
              </a:rPr>
              <a:t>Re-Aging Debt</a:t>
            </a:r>
            <a:endParaRPr lang="en-US" sz="2400" dirty="0">
              <a:effectLst/>
              <a:ea typeface="Arial" panose="020B0604020202020204" pitchFamily="34" charset="0"/>
            </a:endParaRPr>
          </a:p>
        </p:txBody>
      </p:sp>
      <p:sp>
        <p:nvSpPr>
          <p:cNvPr id="5" name="Slide Number Placeholder 2">
            <a:extLst>
              <a:ext uri="{FF2B5EF4-FFF2-40B4-BE49-F238E27FC236}">
                <a16:creationId xmlns:a16="http://schemas.microsoft.com/office/drawing/2014/main" id="{B4339798-332F-8AE5-8722-4AC95B75DFA8}"/>
              </a:ext>
            </a:extLst>
          </p:cNvPr>
          <p:cNvSpPr txBox="1">
            <a:spLocks/>
          </p:cNvSpPr>
          <p:nvPr/>
        </p:nvSpPr>
        <p:spPr>
          <a:xfrm>
            <a:off x="8509190" y="6474819"/>
            <a:ext cx="571500" cy="274324"/>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ctr"/>
            <a:fld id="{64F12D03-C2F7-9845-A612-6A708C696EFE}" type="slidenum">
              <a:rPr lang="en-US" smtClean="0"/>
              <a:pPr algn="ctr"/>
              <a:t>9</a:t>
            </a:fld>
            <a:endParaRPr lang="en-US" dirty="0"/>
          </a:p>
        </p:txBody>
      </p:sp>
    </p:spTree>
    <p:extLst>
      <p:ext uri="{BB962C8B-B14F-4D97-AF65-F5344CB8AC3E}">
        <p14:creationId xmlns:p14="http://schemas.microsoft.com/office/powerpoint/2010/main" val="2669464824"/>
      </p:ext>
    </p:extLst>
  </p:cSld>
  <p:clrMapOvr>
    <a:masterClrMapping/>
  </p:clrMapOvr>
</p:sld>
</file>

<file path=ppt/theme/theme1.xml><?xml version="1.0" encoding="utf-8"?>
<a:theme xmlns:a="http://schemas.openxmlformats.org/drawingml/2006/main" name="Office Theme">
  <a:themeElements>
    <a:clrScheme name="Custom 1">
      <a:dk1>
        <a:srgbClr val="535860"/>
      </a:dk1>
      <a:lt1>
        <a:srgbClr val="FFFFFF"/>
      </a:lt1>
      <a:dk2>
        <a:srgbClr val="F27916"/>
      </a:dk2>
      <a:lt2>
        <a:srgbClr val="E7E6E6"/>
      </a:lt2>
      <a:accent1>
        <a:srgbClr val="F4A231"/>
      </a:accent1>
      <a:accent2>
        <a:srgbClr val="119B8E"/>
      </a:accent2>
      <a:accent3>
        <a:srgbClr val="991B1E"/>
      </a:accent3>
      <a:accent4>
        <a:srgbClr val="DAE3E8"/>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2020_Nefe_Template_072020.pptx" id="{7AE1EA15-7FF9-42B4-A93E-604A29D805E7}" vid="{3E406208-2F37-43AC-97DF-3594B9F11ED0}"/>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E2835E732273544A960BDF5E33CC36CA" ma:contentTypeVersion="18" ma:contentTypeDescription="Create a new document." ma:contentTypeScope="" ma:versionID="8f4253aef2fec4afcc9f5e9d20c0e9eb">
  <xsd:schema xmlns:xsd="http://www.w3.org/2001/XMLSchema" xmlns:xs="http://www.w3.org/2001/XMLSchema" xmlns:p="http://schemas.microsoft.com/office/2006/metadata/properties" xmlns:ns2="57094a40-a99d-4476-8486-a028ad31065d" xmlns:ns3="649ab750-6392-4c9d-b377-0b0cbe027030" targetNamespace="http://schemas.microsoft.com/office/2006/metadata/properties" ma:root="true" ma:fieldsID="115cffca0ee548974c14e088618cd3ab" ns2:_="" ns3:_="">
    <xsd:import namespace="57094a40-a99d-4476-8486-a028ad31065d"/>
    <xsd:import namespace="649ab750-6392-4c9d-b377-0b0cbe027030"/>
    <xsd:element name="properties">
      <xsd:complexType>
        <xsd:sequence>
          <xsd:element name="documentManagement">
            <xsd:complexType>
              <xsd:all>
                <xsd:element ref="ns2:_dlc_DocId" minOccurs="0"/>
                <xsd:element ref="ns2:_dlc_DocIdUrl" minOccurs="0"/>
                <xsd:element ref="ns2:_dlc_DocIdPersistId" minOccurs="0"/>
                <xsd:element ref="ns3:MediaServiceMetadata" minOccurs="0"/>
                <xsd:element ref="ns3:MediaServiceFastMetadata" minOccurs="0"/>
                <xsd:element ref="ns3:MediaServiceAutoKeyPoints" minOccurs="0"/>
                <xsd:element ref="ns3:MediaServiceKeyPoints" minOccurs="0"/>
                <xsd:element ref="ns2:SharedWithUsers" minOccurs="0"/>
                <xsd:element ref="ns2:SharedWithDetails" minOccurs="0"/>
                <xsd:element ref="ns3:MediaServiceAutoTags" minOccurs="0"/>
                <xsd:element ref="ns3:MediaServiceOCR" minOccurs="0"/>
                <xsd:element ref="ns3:MediaServiceGenerationTime" minOccurs="0"/>
                <xsd:element ref="ns3:MediaServiceEventHashCode" minOccurs="0"/>
                <xsd:element ref="ns3:MediaServiceDateTaken" minOccurs="0"/>
                <xsd:element ref="ns3:MediaLengthInSeconds" minOccurs="0"/>
                <xsd:element ref="ns3:lcf76f155ced4ddcb4097134ff3c332f" minOccurs="0"/>
                <xsd:element ref="ns2:TaxCatchAll" minOccurs="0"/>
                <xsd:element ref="ns3:MediaServiceLocation" minOccurs="0"/>
                <xsd:element ref="ns3:MediaServiceObjectDetectorVersions" minOccurs="0"/>
                <xsd:element ref="ns3: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7094a40-a99d-4476-8486-a028ad31065d" elementFormDefault="qualified">
    <xsd:import namespace="http://schemas.microsoft.com/office/2006/documentManagement/types"/>
    <xsd:import namespace="http://schemas.microsoft.com/office/infopath/2007/PartnerControls"/>
    <xsd:element name="_dlc_DocId" ma:index="8" nillable="true" ma:displayName="Document ID Value" ma:description="The value of the document ID assigned to this item." ma:internalName="_dlc_DocId" ma:readOnly="true">
      <xsd:simpleType>
        <xsd:restriction base="dms:Text"/>
      </xsd:simpleType>
    </xsd:element>
    <xsd:element name="_dlc_DocIdUrl" ma:index="9"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0" nillable="true" ma:displayName="Persist ID" ma:description="Keep ID on add." ma:hidden="true" ma:internalName="_dlc_DocIdPersistId" ma:readOnly="true">
      <xsd:simpleType>
        <xsd:restriction base="dms:Boolean"/>
      </xsd:simpleType>
    </xsd:element>
    <xsd:element name="SharedWithUsers" ma:index="15"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6" nillable="true" ma:displayName="Shared With Details" ma:internalName="SharedWithDetails" ma:readOnly="true">
      <xsd:simpleType>
        <xsd:restriction base="dms:Note">
          <xsd:maxLength value="255"/>
        </xsd:restriction>
      </xsd:simpleType>
    </xsd:element>
    <xsd:element name="TaxCatchAll" ma:index="25" nillable="true" ma:displayName="Taxonomy Catch All Column" ma:hidden="true" ma:list="{05bd341d-66ed-4ba0-9039-db567da1fb78}" ma:internalName="TaxCatchAll" ma:showField="CatchAllData" ma:web="57094a40-a99d-4476-8486-a028ad31065d">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649ab750-6392-4c9d-b377-0b0cbe027030" elementFormDefault="qualified">
    <xsd:import namespace="http://schemas.microsoft.com/office/2006/documentManagement/types"/>
    <xsd:import namespace="http://schemas.microsoft.com/office/infopath/2007/PartnerControls"/>
    <xsd:element name="MediaServiceMetadata" ma:index="11" nillable="true" ma:displayName="MediaServiceMetadata" ma:hidden="true" ma:internalName="MediaServiceMetadata" ma:readOnly="true">
      <xsd:simpleType>
        <xsd:restriction base="dms:Note"/>
      </xsd:simpleType>
    </xsd:element>
    <xsd:element name="MediaServiceFastMetadata" ma:index="12" nillable="true" ma:displayName="MediaServiceFastMetadata" ma:hidden="true" ma:internalName="MediaServiceFastMetadata" ma:readOnly="true">
      <xsd:simpleType>
        <xsd:restriction base="dms:Note"/>
      </xsd:simpleType>
    </xsd:element>
    <xsd:element name="MediaServiceAutoKeyPoints" ma:index="13" nillable="true" ma:displayName="MediaServiceAutoKeyPoints" ma:hidden="true" ma:internalName="MediaServiceAutoKeyPoints" ma:readOnly="true">
      <xsd:simpleType>
        <xsd:restriction base="dms:Note"/>
      </xsd:simpleType>
    </xsd:element>
    <xsd:element name="MediaServiceKeyPoints" ma:index="14" nillable="true" ma:displayName="KeyPoints" ma:internalName="MediaServiceKeyPoints" ma:readOnly="true">
      <xsd:simpleType>
        <xsd:restriction base="dms:Note">
          <xsd:maxLength value="255"/>
        </xsd:restriction>
      </xsd:simpleType>
    </xsd:element>
    <xsd:element name="MediaServiceAutoTags" ma:index="17" nillable="true" ma:displayName="Tags" ma:internalName="MediaServiceAutoTags" ma:readOnly="true">
      <xsd:simpleType>
        <xsd:restriction base="dms:Text"/>
      </xsd:simpleType>
    </xsd:element>
    <xsd:element name="MediaServiceOCR" ma:index="18" nillable="true" ma:displayName="Extracted Text" ma:internalName="MediaServiceOCR" ma:readOnly="true">
      <xsd:simpleType>
        <xsd:restriction base="dms:Note">
          <xsd:maxLength value="255"/>
        </xsd:restriction>
      </xsd:simpleType>
    </xsd:element>
    <xsd:element name="MediaServiceGenerationTime" ma:index="19" nillable="true" ma:displayName="MediaServiceGenerationTime" ma:hidden="true" ma:internalName="MediaServiceGenerationTime" ma:readOnly="true">
      <xsd:simpleType>
        <xsd:restriction base="dms:Text"/>
      </xsd:simpleType>
    </xsd:element>
    <xsd:element name="MediaServiceEventHashCode" ma:index="20" nillable="true" ma:displayName="MediaServiceEventHashCode" ma:hidden="true" ma:internalName="MediaServiceEventHashCode" ma:readOnly="true">
      <xsd:simpleType>
        <xsd:restriction base="dms:Text"/>
      </xsd:simpleType>
    </xsd:element>
    <xsd:element name="MediaServiceDateTaken" ma:index="21" nillable="true" ma:displayName="MediaServiceDateTaken" ma:hidden="true" ma:internalName="MediaServiceDateTaken" ma:readOnly="true">
      <xsd:simpleType>
        <xsd:restriction base="dms:Text"/>
      </xsd:simpleType>
    </xsd:element>
    <xsd:element name="MediaLengthInSeconds" ma:index="22" nillable="true" ma:displayName="Length (seconds)" ma:internalName="MediaLengthInSeconds" ma:readOnly="true">
      <xsd:simpleType>
        <xsd:restriction base="dms:Unknown"/>
      </xsd:simpleType>
    </xsd:element>
    <xsd:element name="lcf76f155ced4ddcb4097134ff3c332f" ma:index="24" nillable="true" ma:taxonomy="true" ma:internalName="lcf76f155ced4ddcb4097134ff3c332f" ma:taxonomyFieldName="MediaServiceImageTags" ma:displayName="Image Tags" ma:readOnly="false" ma:fieldId="{5cf76f15-5ced-4ddc-b409-7134ff3c332f}" ma:taxonomyMulti="true" ma:sspId="1280b6f8-6f90-4a33-8be1-e99aca0abb07" ma:termSetId="09814cd3-568e-fe90-9814-8d621ff8fb84" ma:anchorId="fba54fb3-c3e1-fe81-a776-ca4b69148c4d" ma:open="true" ma:isKeyword="false">
      <xsd:complexType>
        <xsd:sequence>
          <xsd:element ref="pc:Terms" minOccurs="0" maxOccurs="1"/>
        </xsd:sequence>
      </xsd:complexType>
    </xsd:element>
    <xsd:element name="MediaServiceLocation" ma:index="26" nillable="true" ma:displayName="Location" ma:indexed="true" ma:internalName="MediaServiceLocation" ma:readOnly="true">
      <xsd:simpleType>
        <xsd:restriction base="dms:Text"/>
      </xsd:simpleType>
    </xsd:element>
    <xsd:element name="MediaServiceObjectDetectorVersions" ma:index="27" nillable="true" ma:displayName="MediaServiceObjectDetectorVersions" ma:hidden="true" ma:indexed="true" ma:internalName="MediaServiceObjectDetectorVersions" ma:readOnly="true">
      <xsd:simpleType>
        <xsd:restriction base="dms:Text"/>
      </xsd:simpleType>
    </xsd:element>
    <xsd:element name="MediaServiceSearchProperties" ma:index="28" nillable="true" ma:displayName="MediaServiceSearchProperties" ma:hidden="true" ma:internalName="MediaServiceSearchProperties"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_dlc_DocId xmlns="57094a40-a99d-4476-8486-a028ad31065d">RESEARCHPROG-1380863906-8394</_dlc_DocId>
    <_dlc_DocIdUrl xmlns="57094a40-a99d-4476-8486-a028ad31065d">
      <Url>https://nationalendowmentfined.sharepoint.com/sites/ResearchPrograms/_layouts/15/DocIdRedir.aspx?ID=RESEARCHPROG-1380863906-8394</Url>
      <Description>RESEARCHPROG-1380863906-8394</Description>
    </_dlc_DocIdUrl>
    <SharedWithUsers xmlns="57094a40-a99d-4476-8486-a028ad31065d">
      <UserInfo>
        <DisplayName>Mary Hoch</DisplayName>
        <AccountId>53</AccountId>
        <AccountType/>
      </UserInfo>
    </SharedWithUsers>
    <lcf76f155ced4ddcb4097134ff3c332f xmlns="649ab750-6392-4c9d-b377-0b0cbe027030">
      <Terms xmlns="http://schemas.microsoft.com/office/infopath/2007/PartnerControls"/>
    </lcf76f155ced4ddcb4097134ff3c332f>
    <TaxCatchAll xmlns="57094a40-a99d-4476-8486-a028ad31065d" xsi:nil="true"/>
  </documentManagement>
</p:properties>
</file>

<file path=customXml/item4.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Version=16.0.0.0, Culture=neutral, PublicKeyToken=71e9bce111e9429c</Assembly>
    <Class>Microsoft.Office.DocumentManagement.Internal.DocIdHandler</Class>
    <Data/>
    <Filter/>
  </Receiver>
</spe:Receivers>
</file>

<file path=customXml/itemProps1.xml><?xml version="1.0" encoding="utf-8"?>
<ds:datastoreItem xmlns:ds="http://schemas.openxmlformats.org/officeDocument/2006/customXml" ds:itemID="{F425D95C-F2EA-4DD2-AC23-49EE0AB91B70}"/>
</file>

<file path=customXml/itemProps2.xml><?xml version="1.0" encoding="utf-8"?>
<ds:datastoreItem xmlns:ds="http://schemas.openxmlformats.org/officeDocument/2006/customXml" ds:itemID="{B79BC177-187E-4B77-97D8-DD0CB92A6C3D}">
  <ds:schemaRefs>
    <ds:schemaRef ds:uri="http://schemas.microsoft.com/sharepoint/v3/contenttype/forms"/>
  </ds:schemaRefs>
</ds:datastoreItem>
</file>

<file path=customXml/itemProps3.xml><?xml version="1.0" encoding="utf-8"?>
<ds:datastoreItem xmlns:ds="http://schemas.openxmlformats.org/officeDocument/2006/customXml" ds:itemID="{13249FAC-2B31-4694-B6DC-C865E11A8740}">
  <ds:schemaRefs>
    <ds:schemaRef ds:uri="http://schemas.microsoft.com/office/2006/metadata/properties"/>
    <ds:schemaRef ds:uri="http://purl.org/dc/terms/"/>
    <ds:schemaRef ds:uri="http://purl.org/dc/dcmitype/"/>
    <ds:schemaRef ds:uri="http://schemas.microsoft.com/office/2006/documentManagement/types"/>
    <ds:schemaRef ds:uri="http://purl.org/dc/elements/1.1/"/>
    <ds:schemaRef ds:uri="649ab750-6392-4c9d-b377-0b0cbe027030"/>
    <ds:schemaRef ds:uri="http://schemas.microsoft.com/office/infopath/2007/PartnerControls"/>
    <ds:schemaRef ds:uri="http://schemas.openxmlformats.org/package/2006/metadata/core-properties"/>
    <ds:schemaRef ds:uri="57094a40-a99d-4476-8486-a028ad31065d"/>
    <ds:schemaRef ds:uri="http://www.w3.org/XML/1998/namespace"/>
  </ds:schemaRefs>
</ds:datastoreItem>
</file>

<file path=customXml/itemProps4.xml><?xml version="1.0" encoding="utf-8"?>
<ds:datastoreItem xmlns:ds="http://schemas.openxmlformats.org/officeDocument/2006/customXml" ds:itemID="{A12A08B4-F650-41FC-AB5F-4BA16534C3B5}">
  <ds:schemaRefs>
    <ds:schemaRef ds:uri="http://schemas.microsoft.com/sharepoint/events"/>
  </ds:schemaRefs>
</ds:datastoreItem>
</file>

<file path=docProps/app.xml><?xml version="1.0" encoding="utf-8"?>
<Properties xmlns="http://schemas.openxmlformats.org/officeDocument/2006/extended-properties" xmlns:vt="http://schemas.openxmlformats.org/officeDocument/2006/docPropsVTypes">
  <Template/>
  <TotalTime>13026</TotalTime>
  <Words>2085</Words>
  <Application>Microsoft Macintosh PowerPoint</Application>
  <PresentationFormat>On-screen Show (4:3)</PresentationFormat>
  <Paragraphs>43</Paragraphs>
  <Slides>12</Slides>
  <Notes>2</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12</vt:i4>
      </vt:variant>
    </vt:vector>
  </HeadingPairs>
  <TitlesOfParts>
    <vt:vector size="16" baseType="lpstr">
      <vt:lpstr>Arial</vt:lpstr>
      <vt:lpstr>Calibri</vt:lpstr>
      <vt:lpstr>Calibri Light</vt:lpstr>
      <vt:lpstr>Office Theme</vt:lpstr>
      <vt:lpstr>PowerPoint Presentation</vt:lpstr>
      <vt:lpstr>Limited or No Access to Basic Financial Services</vt:lpstr>
      <vt:lpstr>Asset Limits and People with Disabilities</vt:lpstr>
      <vt:lpstr>Breaking the Cycle of Poverty</vt:lpstr>
      <vt:lpstr>Lack of Access to Financial Education</vt:lpstr>
      <vt:lpstr>Financial Abuse in a Relationship</vt:lpstr>
      <vt:lpstr>Child Identity Theft</vt:lpstr>
      <vt:lpstr>One-Size-Fits-All Financial Education </vt:lpstr>
      <vt:lpstr>Re-Aging Debt</vt:lpstr>
      <vt:lpstr>Trust in Financial Institutions</vt:lpstr>
      <vt:lpstr>Underrepresentation in Financial Professionals</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Luke Anderson</dc:creator>
  <cp:lastModifiedBy>Bobby Eismann</cp:lastModifiedBy>
  <cp:revision>44</cp:revision>
  <cp:lastPrinted>2022-06-28T18:40:38Z</cp:lastPrinted>
  <dcterms:created xsi:type="dcterms:W3CDTF">2020-05-27T19:55:37Z</dcterms:created>
  <dcterms:modified xsi:type="dcterms:W3CDTF">2024-06-04T16:56:13Z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0x010100E2835E732273544A960BDF5E33CC36CA</vt:lpwstr>
  </property>
  <property fmtid="{D5CDD505-2E9C-101B-9397-08002B2CF9AE}" pid="3" name="_dlc_DocIdItemGuid">
    <vt:lpwstr>005866dd-84d5-4319-a5da-f63c30435acf</vt:lpwstr>
  </property>
  <property fmtid="{D5CDD505-2E9C-101B-9397-08002B2CF9AE}" pid="4" name="MediaServiceImageTags">
    <vt:lpwstr/>
  </property>
</Properties>
</file>