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Lst>
  <p:notesMasterIdLst>
    <p:notesMasterId r:id="rId25"/>
  </p:notesMasterIdLst>
  <p:sldIdLst>
    <p:sldId id="272" r:id="rId6"/>
    <p:sldId id="348" r:id="rId7"/>
    <p:sldId id="349" r:id="rId8"/>
    <p:sldId id="350" r:id="rId9"/>
    <p:sldId id="351" r:id="rId10"/>
    <p:sldId id="352" r:id="rId11"/>
    <p:sldId id="353" r:id="rId12"/>
    <p:sldId id="354" r:id="rId13"/>
    <p:sldId id="355" r:id="rId14"/>
    <p:sldId id="302" r:id="rId15"/>
    <p:sldId id="301" r:id="rId16"/>
    <p:sldId id="303" r:id="rId17"/>
    <p:sldId id="327" r:id="rId18"/>
    <p:sldId id="328" r:id="rId19"/>
    <p:sldId id="329" r:id="rId20"/>
    <p:sldId id="305" r:id="rId21"/>
    <p:sldId id="331" r:id="rId22"/>
    <p:sldId id="306" r:id="rId23"/>
    <p:sldId id="34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89A22-A6B6-FF7D-1055-27BB0FE7E53F}" name="Mary Hoch" initials="MH" userId="S::mhoch@nefe.org::a07403d2-2f2f-4882-88ed-02c9651747c4" providerId="AD"/>
  <p188:author id="{2AEADE73-CB05-CE23-2048-0B4C3CE84099}" name="Amy Marty Conrad" initials="AMC" userId="S::AMarty@nefe.org::adf9cb94-d4ba-40b3-9e20-31ae746180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A19"/>
    <a:srgbClr val="505961"/>
    <a:srgbClr val="F7A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0E3BF-A0E5-28EC-1E7F-9095426A091C}" v="2" dt="2024-05-06T21:38:15.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p:restoredTop sz="92993" autoAdjust="0"/>
  </p:normalViewPr>
  <p:slideViewPr>
    <p:cSldViewPr snapToGrid="0">
      <p:cViewPr varScale="1">
        <p:scale>
          <a:sx n="119" d="100"/>
          <a:sy n="119" d="100"/>
        </p:scale>
        <p:origin x="1936" y="176"/>
      </p:cViewPr>
      <p:guideLst/>
    </p:cSldViewPr>
  </p:slideViewPr>
  <p:notesTextViewPr>
    <p:cViewPr>
      <p:scale>
        <a:sx n="150" d="100"/>
        <a:sy n="150"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6013A0-ED05-D848-AA37-6FEED990EA8D}" type="datetimeFigureOut">
              <a:rPr lang="en-US" smtClean="0"/>
              <a:t>6/6/24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691B1C-A220-0746-A7D7-F3A73159E71F}" type="slidenum">
              <a:rPr lang="en-US" smtClean="0"/>
              <a:t>‹#›</a:t>
            </a:fld>
            <a:endParaRPr lang="en-US"/>
          </a:p>
        </p:txBody>
      </p:sp>
    </p:spTree>
    <p:extLst>
      <p:ext uri="{BB962C8B-B14F-4D97-AF65-F5344CB8AC3E}">
        <p14:creationId xmlns:p14="http://schemas.microsoft.com/office/powerpoint/2010/main" val="1099289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lnSpc>
                <a:spcPct val="107000"/>
              </a:lnSpc>
              <a:spcAft>
                <a:spcPts val="815"/>
              </a:spcAft>
            </a:pPr>
            <a:endParaRPr lang="en-US" sz="8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a:t>
            </a:fld>
            <a:endParaRPr lang="en-US"/>
          </a:p>
        </p:txBody>
      </p:sp>
    </p:spTree>
    <p:extLst>
      <p:ext uri="{BB962C8B-B14F-4D97-AF65-F5344CB8AC3E}">
        <p14:creationId xmlns:p14="http://schemas.microsoft.com/office/powerpoint/2010/main" val="362432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800" b="0" dirty="0">
                <a:latin typeface="+mn-lt"/>
              </a:rPr>
              <a:t>Financial Well-Being is an ever-changing, personal state. It typically includes factors such as satisfaction with managing one’s current financial situation; the freedom to exercise choice and feel in control of finances; and the outlook for future prospects. It’s determined at a point in time and gives a “temperature check” on how a person feels about their finances. It is subjective and different for each person. </a:t>
            </a:r>
          </a:p>
          <a:p>
            <a:pPr defTabSz="931774">
              <a:defRPr/>
            </a:pPr>
            <a:endParaRPr lang="en-US" sz="800" b="1" dirty="0">
              <a:latin typeface="+mn-lt"/>
            </a:endParaRPr>
          </a:p>
          <a:p>
            <a:pPr defTabSz="931774">
              <a:defRPr/>
            </a:pPr>
            <a:r>
              <a:rPr lang="en-US" sz="800" b="1" dirty="0">
                <a:solidFill>
                  <a:srgbClr val="F37A19"/>
                </a:solidFill>
                <a:latin typeface="+mn-lt"/>
              </a:rPr>
              <a:t>Discussion Prompts: </a:t>
            </a:r>
          </a:p>
          <a:p>
            <a:pPr defTabSz="931774">
              <a:defRPr/>
            </a:pPr>
            <a:r>
              <a:rPr lang="en-US" sz="800" b="0" dirty="0">
                <a:latin typeface="+mn-lt"/>
              </a:rPr>
              <a:t>Have you ever been to a doctor and asked to rate </a:t>
            </a:r>
            <a:r>
              <a:rPr lang="en-US" sz="800" b="0">
                <a:latin typeface="+mn-lt"/>
              </a:rPr>
              <a:t>your physical pain </a:t>
            </a:r>
            <a:r>
              <a:rPr lang="en-US" sz="800" b="0" dirty="0">
                <a:latin typeface="+mn-lt"/>
              </a:rPr>
              <a:t>on a scale of 1-10? </a:t>
            </a:r>
          </a:p>
          <a:p>
            <a:pPr defTabSz="931774">
              <a:defRPr/>
            </a:pPr>
            <a:r>
              <a:rPr lang="en-US" sz="800" b="0" dirty="0">
                <a:latin typeface="+mn-lt"/>
              </a:rPr>
              <a:t>With the same injury or condition, do you think everyone would give the same rating? What might influence how a person rates their pain? Financial well-being is similar. Even with comparable financial circumstances, people can easily rate their financial well-being differently. </a:t>
            </a:r>
          </a:p>
        </p:txBody>
      </p:sp>
      <p:sp>
        <p:nvSpPr>
          <p:cNvPr id="4" name="Slide Number Placeholder 3"/>
          <p:cNvSpPr>
            <a:spLocks noGrp="1"/>
          </p:cNvSpPr>
          <p:nvPr>
            <p:ph type="sldNum" sz="quarter" idx="5"/>
          </p:nvPr>
        </p:nvSpPr>
        <p:spPr/>
        <p:txBody>
          <a:bodyPr/>
          <a:lstStyle/>
          <a:p>
            <a:fld id="{90691B1C-A220-0746-A7D7-F3A73159E71F}" type="slidenum">
              <a:rPr lang="en-US" smtClean="0"/>
              <a:t>10</a:t>
            </a:fld>
            <a:endParaRPr lang="en-US"/>
          </a:p>
        </p:txBody>
      </p:sp>
    </p:spTree>
    <p:extLst>
      <p:ext uri="{BB962C8B-B14F-4D97-AF65-F5344CB8AC3E}">
        <p14:creationId xmlns:p14="http://schemas.microsoft.com/office/powerpoint/2010/main" val="330551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mn-lt"/>
              </a:rPr>
              <a:t>Financial well-being is influenced by many factors. These are illustrated in the Personal Finance Ecosystem and organized into three areas: </a:t>
            </a:r>
          </a:p>
          <a:p>
            <a:endParaRPr lang="en-US" sz="800" dirty="0">
              <a:latin typeface="+mn-lt"/>
            </a:endParaRPr>
          </a:p>
          <a:p>
            <a:pPr marL="628650" lvl="1" indent="-171450">
              <a:buFont typeface="Arial" panose="020B0604020202020204" pitchFamily="34" charset="0"/>
              <a:buChar char="•"/>
            </a:pPr>
            <a:r>
              <a:rPr lang="en-US" sz="800" b="0" dirty="0">
                <a:latin typeface="+mn-lt"/>
              </a:rPr>
              <a:t>Foundational Factors, which are internal and external factors such as their general skills and competencies, values and beliefs, and a range of cultural, familial, and socioeconomic factors. </a:t>
            </a:r>
          </a:p>
          <a:p>
            <a:pPr marL="628650" lvl="1" indent="-171450">
              <a:buFont typeface="Arial" panose="020B0604020202020204" pitchFamily="34" charset="0"/>
              <a:buChar char="•"/>
            </a:pPr>
            <a:r>
              <a:rPr lang="en-US" sz="800" b="0" dirty="0">
                <a:latin typeface="+mn-lt"/>
              </a:rPr>
              <a:t>Financial Knowledge and Access, which is their current level of financial knowledge/skill and their access to financial products and services. </a:t>
            </a:r>
          </a:p>
          <a:p>
            <a:pPr marL="628650" lvl="1" indent="-171450">
              <a:buFont typeface="Arial" panose="020B0604020202020204" pitchFamily="34" charset="0"/>
              <a:buChar char="•"/>
            </a:pPr>
            <a:r>
              <a:rPr lang="en-US" sz="800" b="0" dirty="0">
                <a:latin typeface="+mn-lt"/>
              </a:rPr>
              <a:t>Financial Actions and Outcomes: which are the actions they take (including inaction), decisions they make, and the resulting outcomes. Unexpected events also play into this cycle. </a:t>
            </a:r>
            <a:endParaRPr lang="en-US" sz="800" b="0" dirty="0">
              <a:latin typeface="+mn-lt"/>
              <a:cs typeface="Calibri"/>
            </a:endParaRPr>
          </a:p>
          <a:p>
            <a:endParaRPr lang="en-US" sz="800" dirty="0">
              <a:latin typeface="+mn-lt"/>
            </a:endParaRPr>
          </a:p>
          <a:p>
            <a:r>
              <a:rPr lang="en-US" sz="800" dirty="0">
                <a:latin typeface="+mn-lt"/>
                <a:cs typeface="Calibri"/>
              </a:rPr>
              <a:t>None of these components are things that you either have or you lack. Each person possesses these to some degree or another, which you'll see as we dive in more deeply. For example, your financial knowledge and skills are housed within Financial Knowledge and Access. Your knowledge level could be high, low, or somewhere in between, but you possess a level of knowledge nonetheless.</a:t>
            </a:r>
          </a:p>
          <a:p>
            <a:endParaRPr lang="en-US" sz="8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latin typeface="+mn-lt"/>
              </a:rPr>
              <a:t>Discussion Prompts: </a:t>
            </a:r>
          </a:p>
          <a:p>
            <a:r>
              <a:rPr lang="en-US" sz="800" dirty="0">
                <a:latin typeface="+mn-lt"/>
              </a:rPr>
              <a:t>What do you notice about the Personal Finance Ecosystem? </a:t>
            </a:r>
          </a:p>
          <a:p>
            <a:r>
              <a:rPr lang="en-US" sz="800" dirty="0">
                <a:latin typeface="+mn-lt"/>
              </a:rPr>
              <a:t>What do you wonder about it?</a:t>
            </a:r>
          </a:p>
          <a:p>
            <a:endParaRPr lang="en-US" sz="800" dirty="0">
              <a:latin typeface="+mn-lt"/>
            </a:endParaRPr>
          </a:p>
          <a:p>
            <a:endParaRPr lang="en-US" sz="800" dirty="0">
              <a:latin typeface="+mn-lt"/>
              <a:cs typeface="Calibri"/>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11</a:t>
            </a:fld>
            <a:endParaRPr lang="en-US"/>
          </a:p>
        </p:txBody>
      </p:sp>
    </p:spTree>
    <p:extLst>
      <p:ext uri="{BB962C8B-B14F-4D97-AF65-F5344CB8AC3E}">
        <p14:creationId xmlns:p14="http://schemas.microsoft.com/office/powerpoint/2010/main" val="216296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mn-lt"/>
              </a:rPr>
              <a:t>The foundational factors are just that – foundational and underlying. </a:t>
            </a:r>
          </a:p>
          <a:p>
            <a:endParaRPr lang="en-US" sz="800" dirty="0">
              <a:latin typeface="+mn-lt"/>
            </a:endParaRPr>
          </a:p>
          <a:p>
            <a:r>
              <a:rPr lang="en-US" sz="800" b="1" dirty="0">
                <a:latin typeface="+mn-lt"/>
              </a:rPr>
              <a:t>Discussion Prompts:</a:t>
            </a:r>
          </a:p>
          <a:p>
            <a:r>
              <a:rPr lang="en-US" sz="800" b="0" dirty="0">
                <a:latin typeface="+mn-lt"/>
              </a:rPr>
              <a:t>What else can you think of that has a foundation? </a:t>
            </a:r>
          </a:p>
          <a:p>
            <a:r>
              <a:rPr lang="en-US" sz="800" b="0" dirty="0">
                <a:latin typeface="+mn-lt"/>
              </a:rPr>
              <a:t>How does the foundation influence other parts? (Potential examples: a home or building, a cheerleading “pyramid,” a stack of wood) </a:t>
            </a:r>
            <a:endParaRPr lang="en-US" sz="800" dirty="0">
              <a:latin typeface="+mn-lt"/>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12</a:t>
            </a:fld>
            <a:endParaRPr lang="en-US"/>
          </a:p>
        </p:txBody>
      </p:sp>
    </p:spTree>
    <p:extLst>
      <p:ext uri="{BB962C8B-B14F-4D97-AF65-F5344CB8AC3E}">
        <p14:creationId xmlns:p14="http://schemas.microsoft.com/office/powerpoint/2010/main" val="145260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800" b="0" dirty="0">
                <a:latin typeface="+mn-lt"/>
              </a:rPr>
              <a:t>General Skills and Competencies include things like basic literacy and numeracy, problem-solving skills, and executive function.</a:t>
            </a:r>
          </a:p>
          <a:p>
            <a:pPr marL="171450" indent="-171450">
              <a:buFont typeface="Arial" panose="020B0604020202020204" pitchFamily="34" charset="0"/>
              <a:buChar char="•"/>
            </a:pPr>
            <a:endParaRPr lang="en-US" sz="800" b="0" dirty="0">
              <a:latin typeface="+mn-lt"/>
            </a:endParaRPr>
          </a:p>
          <a:p>
            <a:pPr marL="0" indent="0">
              <a:buFont typeface="Arial" panose="020B0604020202020204" pitchFamily="34" charset="0"/>
              <a:buNone/>
            </a:pPr>
            <a:r>
              <a:rPr lang="en-US" sz="800" b="0" dirty="0">
                <a:latin typeface="+mn-lt"/>
              </a:rPr>
              <a:t>Values and Beliefs include important mental constructs like motivation, affect, attitudes, cognitive bias, time discounting, risk preference, and stress. These are considered foundational because many of these impact a person’s willingness to learn in the first place. Trust in the financial system is here because it often affects a person’s willingness to engage with other parts of the Ecosystem. </a:t>
            </a:r>
          </a:p>
          <a:p>
            <a:pPr marL="171450" indent="-171450">
              <a:buFont typeface="Arial" panose="020B0604020202020204" pitchFamily="34" charset="0"/>
              <a:buChar char="•"/>
            </a:pPr>
            <a:endParaRPr lang="en-US" sz="800" b="0" dirty="0">
              <a:latin typeface="+mn-lt"/>
            </a:endParaRPr>
          </a:p>
          <a:p>
            <a:pPr marL="0" indent="0">
              <a:buFont typeface="Arial" panose="020B0604020202020204" pitchFamily="34" charset="0"/>
              <a:buNone/>
            </a:pPr>
            <a:r>
              <a:rPr lang="en-US" sz="800" b="0" dirty="0">
                <a:latin typeface="+mn-lt"/>
              </a:rPr>
              <a:t>Family and Culture include family socialization and how family composition can affect someone’s financial life. For example, is it a mutigenerational household? Has an individual experienced divorce? How many children are there? What is their documentation status? </a:t>
            </a:r>
          </a:p>
          <a:p>
            <a:pPr marL="171450" indent="-171450">
              <a:buFont typeface="Arial" panose="020B0604020202020204" pitchFamily="34" charset="0"/>
              <a:buChar char="•"/>
            </a:pPr>
            <a:endParaRPr lang="en-US" sz="800" b="0" dirty="0">
              <a:latin typeface="+mn-lt"/>
            </a:endParaRPr>
          </a:p>
          <a:p>
            <a:pPr marL="0" indent="0">
              <a:buFont typeface="Arial" panose="020B0604020202020204" pitchFamily="34" charset="0"/>
              <a:buNone/>
            </a:pPr>
            <a:r>
              <a:rPr lang="en-US" sz="800" b="0" dirty="0">
                <a:latin typeface="+mn-lt"/>
              </a:rPr>
              <a:t>Socioeconomics and Geography touch on economic disparities and systemic inequities that people experience. It also acknowledges that many economic opportunities and challenges are place-based and can vary widely by region and even zip code. </a:t>
            </a:r>
            <a:endParaRPr lang="en-US" sz="800" dirty="0">
              <a:latin typeface="+mn-lt"/>
            </a:endParaRPr>
          </a:p>
          <a:p>
            <a:endParaRPr lang="en-US" sz="800" b="1" dirty="0">
              <a:latin typeface="+mn-lt"/>
            </a:endParaRPr>
          </a:p>
          <a:p>
            <a:r>
              <a:rPr lang="en-US" sz="800" b="1" dirty="0">
                <a:latin typeface="+mn-lt"/>
              </a:rPr>
              <a:t>Discussion Prompts: </a:t>
            </a:r>
          </a:p>
          <a:p>
            <a:r>
              <a:rPr lang="en-US" sz="800" b="0" dirty="0">
                <a:latin typeface="+mn-lt"/>
              </a:rPr>
              <a:t>How do you picture each of these impacting a person’s financial well-being?</a:t>
            </a:r>
          </a:p>
          <a:p>
            <a:r>
              <a:rPr lang="en-US" sz="800" b="0" dirty="0">
                <a:latin typeface="+mn-lt"/>
              </a:rPr>
              <a:t>Do you think one of these is more important than the others? Why?</a:t>
            </a:r>
          </a:p>
        </p:txBody>
      </p:sp>
      <p:sp>
        <p:nvSpPr>
          <p:cNvPr id="4" name="Slide Number Placeholder 3"/>
          <p:cNvSpPr>
            <a:spLocks noGrp="1"/>
          </p:cNvSpPr>
          <p:nvPr>
            <p:ph type="sldNum" sz="quarter" idx="5"/>
          </p:nvPr>
        </p:nvSpPr>
        <p:spPr/>
        <p:txBody>
          <a:bodyPr/>
          <a:lstStyle/>
          <a:p>
            <a:fld id="{90691B1C-A220-0746-A7D7-F3A73159E71F}" type="slidenum">
              <a:rPr lang="en-US" smtClean="0"/>
              <a:t>13</a:t>
            </a:fld>
            <a:endParaRPr lang="en-US"/>
          </a:p>
        </p:txBody>
      </p:sp>
    </p:spTree>
    <p:extLst>
      <p:ext uri="{BB962C8B-B14F-4D97-AF65-F5344CB8AC3E}">
        <p14:creationId xmlns:p14="http://schemas.microsoft.com/office/powerpoint/2010/main" val="250596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solidFill>
                  <a:srgbClr val="000000"/>
                </a:solidFill>
                <a:latin typeface="+mn-lt"/>
              </a:rPr>
              <a:t>Financial knowledge and access are key to financial well-being. </a:t>
            </a:r>
          </a:p>
          <a:p>
            <a:endParaRPr lang="en-US" sz="800" dirty="0">
              <a:solidFill>
                <a:srgbClr val="000000"/>
              </a:solidFill>
              <a:latin typeface="+mn-lt"/>
            </a:endParaRPr>
          </a:p>
          <a:p>
            <a:r>
              <a:rPr lang="en-US" sz="800" b="1" dirty="0">
                <a:latin typeface="+mn-lt"/>
              </a:rPr>
              <a:t>Discussion Prompts:</a:t>
            </a:r>
          </a:p>
          <a:p>
            <a:r>
              <a:rPr lang="en-US" sz="800" b="0" dirty="0">
                <a:solidFill>
                  <a:srgbClr val="000000"/>
                </a:solidFill>
                <a:latin typeface="+mn-lt"/>
              </a:rPr>
              <a:t>Aside from classes in personal finance, how might people gain financial knowledge and skills?</a:t>
            </a:r>
          </a:p>
          <a:p>
            <a:r>
              <a:rPr lang="en-US" sz="800" b="0" dirty="0">
                <a:solidFill>
                  <a:srgbClr val="000000"/>
                </a:solidFill>
                <a:latin typeface="+mn-lt"/>
              </a:rPr>
              <a:t>What do you think is meant by access and inclusion?</a:t>
            </a:r>
          </a:p>
        </p:txBody>
      </p:sp>
      <p:sp>
        <p:nvSpPr>
          <p:cNvPr id="4" name="Slide Number Placeholder 3"/>
          <p:cNvSpPr>
            <a:spLocks noGrp="1"/>
          </p:cNvSpPr>
          <p:nvPr>
            <p:ph type="sldNum" sz="quarter" idx="5"/>
          </p:nvPr>
        </p:nvSpPr>
        <p:spPr/>
        <p:txBody>
          <a:bodyPr/>
          <a:lstStyle/>
          <a:p>
            <a:fld id="{90691B1C-A220-0746-A7D7-F3A73159E71F}" type="slidenum">
              <a:rPr lang="en-US" smtClean="0"/>
              <a:t>14</a:t>
            </a:fld>
            <a:endParaRPr lang="en-US"/>
          </a:p>
        </p:txBody>
      </p:sp>
    </p:spTree>
    <p:extLst>
      <p:ext uri="{BB962C8B-B14F-4D97-AF65-F5344CB8AC3E}">
        <p14:creationId xmlns:p14="http://schemas.microsoft.com/office/powerpoint/2010/main" val="3523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dirty="0">
                <a:solidFill>
                  <a:srgbClr val="000000"/>
                </a:solidFill>
                <a:latin typeface="+mn-lt"/>
              </a:rPr>
              <a:t>Financial Knowledge and Skills can be built through formal or informal education and training. Some people might say they gain financial knowledge from “the school of hard knocks.” In other words, they learn from their experiences what </a:t>
            </a:r>
            <a:r>
              <a:rPr lang="en-US" sz="800" b="0" i="1" dirty="0">
                <a:solidFill>
                  <a:srgbClr val="000000"/>
                </a:solidFill>
                <a:latin typeface="+mn-lt"/>
              </a:rPr>
              <a:t>not</a:t>
            </a:r>
            <a:r>
              <a:rPr lang="en-US" sz="800" b="0" i="0" dirty="0">
                <a:solidFill>
                  <a:srgbClr val="000000"/>
                </a:solidFill>
                <a:latin typeface="+mn-lt"/>
              </a:rPr>
              <a:t> to do. </a:t>
            </a:r>
          </a:p>
          <a:p>
            <a:endParaRPr lang="en-US" sz="800" b="0" i="0" dirty="0">
              <a:solidFill>
                <a:srgbClr val="000000"/>
              </a:solidFill>
              <a:latin typeface="+mn-lt"/>
            </a:endParaRPr>
          </a:p>
          <a:p>
            <a:r>
              <a:rPr lang="en-US" sz="800" b="0" dirty="0">
                <a:solidFill>
                  <a:srgbClr val="000000"/>
                </a:solidFill>
                <a:latin typeface="+mn-lt"/>
              </a:rPr>
              <a:t>People lack Access and Inclusion in financial society in many ways. For example, people who live in very rural areas often lack access to financial institutions. There are also systemic barriers to inclusion, such as discrimination in lending.</a:t>
            </a:r>
            <a:endParaRPr lang="en-US" sz="800" dirty="0">
              <a:solidFill>
                <a:srgbClr val="000000"/>
              </a:solidFill>
              <a:latin typeface="+mn-lt"/>
            </a:endParaRPr>
          </a:p>
          <a:p>
            <a:endParaRPr lang="en-US" sz="800" b="1" dirty="0">
              <a:latin typeface="+mn-lt"/>
            </a:endParaRPr>
          </a:p>
          <a:p>
            <a:r>
              <a:rPr lang="en-US" sz="800" b="1" dirty="0">
                <a:latin typeface="+mn-lt"/>
              </a:rPr>
              <a:t>Discussion Prompts: </a:t>
            </a:r>
          </a:p>
          <a:p>
            <a:r>
              <a:rPr lang="en-US" sz="800" b="0" dirty="0">
                <a:solidFill>
                  <a:srgbClr val="000000"/>
                </a:solidFill>
                <a:latin typeface="+mn-lt"/>
              </a:rPr>
              <a:t>How have you gained financial knowledge and skills? Do you think people learn better from education or experience?</a:t>
            </a:r>
          </a:p>
          <a:p>
            <a:r>
              <a:rPr lang="en-US" sz="800" b="0" dirty="0">
                <a:solidFill>
                  <a:srgbClr val="000000"/>
                </a:solidFill>
                <a:latin typeface="+mn-lt"/>
              </a:rPr>
              <a:t>Do you think people in your community have full access and inclusion in financial society? Can you think of other examples where people lack this access or inclusion?</a:t>
            </a:r>
          </a:p>
          <a:p>
            <a:pPr defTabSz="931774"/>
            <a:endParaRPr lang="en-US" sz="800" dirty="0">
              <a:solidFill>
                <a:srgbClr val="000000"/>
              </a:solidFill>
              <a:latin typeface="+mn-lt"/>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15</a:t>
            </a:fld>
            <a:endParaRPr lang="en-US"/>
          </a:p>
        </p:txBody>
      </p:sp>
    </p:spTree>
    <p:extLst>
      <p:ext uri="{BB962C8B-B14F-4D97-AF65-F5344CB8AC3E}">
        <p14:creationId xmlns:p14="http://schemas.microsoft.com/office/powerpoint/2010/main" val="126917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7" lvl="0" defTabSz="931774">
              <a:defRPr/>
            </a:pPr>
            <a:r>
              <a:rPr lang="en-US" sz="800" b="0" dirty="0">
                <a:solidFill>
                  <a:srgbClr val="000000"/>
                </a:solidFill>
                <a:latin typeface="+mn-lt"/>
              </a:rPr>
              <a:t>The Financial Actions and Outcomes Cycle </a:t>
            </a:r>
            <a:r>
              <a:rPr lang="en-US" sz="800" dirty="0">
                <a:solidFill>
                  <a:srgbClr val="000000"/>
                </a:solidFill>
                <a:latin typeface="+mn-lt"/>
              </a:rPr>
              <a:t>is a feedback loop made up of mindset and available choice set, decisions and actions, and the resulting outcomes from those decisions. These outcomes in turn affect mindset and choice set, and so on.</a:t>
            </a:r>
          </a:p>
          <a:p>
            <a:pPr marL="8687" lvl="0" defTabSz="931774">
              <a:defRPr/>
            </a:pPr>
            <a:endParaRPr lang="en-US" sz="800" dirty="0">
              <a:solidFill>
                <a:srgbClr val="000000"/>
              </a:solidFill>
              <a:latin typeface="+mn-lt"/>
            </a:endParaRPr>
          </a:p>
          <a:p>
            <a:pPr marL="8687" lvl="0" defTabSz="931774">
              <a:defRPr/>
            </a:pPr>
            <a:r>
              <a:rPr lang="en-US" sz="800" dirty="0">
                <a:solidFill>
                  <a:srgbClr val="000000"/>
                </a:solidFill>
                <a:latin typeface="+mn-lt"/>
              </a:rPr>
              <a:t>This is where financial decision-making lives within this framework. While Financial Well-Being is something you define for yourself, the financial actions that you take and the results of those actions play a large part in that well-being. People make financial decisions all the time, from daily purchasing decisions to big-picture choices like whether to go to college, where to live, or what job to take.</a:t>
            </a:r>
          </a:p>
          <a:p>
            <a:pPr marL="8687" lvl="0" defTabSz="931774">
              <a:defRPr/>
            </a:pPr>
            <a:endParaRPr lang="en-US" sz="800" dirty="0">
              <a:solidFill>
                <a:srgbClr val="000000"/>
              </a:solidFill>
              <a:latin typeface="+mn-lt"/>
            </a:endParaRPr>
          </a:p>
          <a:p>
            <a:pPr marL="8687" lvl="0" defTabSz="931774">
              <a:defRPr/>
            </a:pPr>
            <a:r>
              <a:rPr lang="en-US" sz="800" dirty="0">
                <a:solidFill>
                  <a:srgbClr val="000000"/>
                </a:solidFill>
                <a:latin typeface="+mn-lt"/>
              </a:rPr>
              <a:t>The starting point of this cycle </a:t>
            </a:r>
            <a:r>
              <a:rPr lang="en-US" sz="800" b="0" dirty="0">
                <a:solidFill>
                  <a:srgbClr val="000000"/>
                </a:solidFill>
                <a:latin typeface="+mn-lt"/>
              </a:rPr>
              <a:t>is mindset and available choice set</a:t>
            </a:r>
            <a:r>
              <a:rPr lang="en-US" sz="800" dirty="0">
                <a:solidFill>
                  <a:srgbClr val="000000"/>
                </a:solidFill>
                <a:latin typeface="+mn-lt"/>
              </a:rPr>
              <a:t>, which is how you feel about the decision going into it and what choices are actually on the table for you to make. Financial Knowledge and Skill have a big part to play here, including your confidence, your objective knowledge, and how you apply that knowledge to the choice at hand. If you can act in your own best financial interest, your mindset and available choices will likely shift. </a:t>
            </a:r>
          </a:p>
          <a:p>
            <a:pPr lvl="0"/>
            <a:endParaRPr lang="en-US" sz="800" dirty="0">
              <a:latin typeface="+mn-lt"/>
            </a:endParaRPr>
          </a:p>
          <a:p>
            <a:pPr lvl="0"/>
            <a:r>
              <a:rPr lang="en-US" sz="800" dirty="0">
                <a:latin typeface="+mn-lt"/>
              </a:rPr>
              <a:t>Once a </a:t>
            </a:r>
            <a:r>
              <a:rPr lang="en-US" sz="800" b="0" dirty="0">
                <a:latin typeface="+mn-lt"/>
              </a:rPr>
              <a:t>financial decision or action is made, an outcome happens. These are both objective (like having a new bank account) and subjective (like feelings of satisfaction).</a:t>
            </a:r>
          </a:p>
          <a:p>
            <a:pPr lvl="0"/>
            <a:endParaRPr lang="en-US" sz="800" b="0" dirty="0">
              <a:latin typeface="+mn-lt"/>
            </a:endParaRPr>
          </a:p>
          <a:p>
            <a:pPr marL="8687" lvl="0" defTabSz="931774">
              <a:defRPr/>
            </a:pPr>
            <a:r>
              <a:rPr lang="en-US" sz="800" b="0" dirty="0">
                <a:latin typeface="+mn-lt"/>
              </a:rPr>
              <a:t>Outcomes also happen from unexpected events, like </a:t>
            </a:r>
            <a:r>
              <a:rPr lang="en-US" sz="800" dirty="0">
                <a:latin typeface="+mn-lt"/>
              </a:rPr>
              <a:t>getting a flat tire and having to pay to replace it. Or maybe it’s a positive unexpected event, like a raise at work. </a:t>
            </a:r>
            <a:r>
              <a:rPr lang="en-US" sz="800" dirty="0">
                <a:solidFill>
                  <a:srgbClr val="000000"/>
                </a:solidFill>
                <a:latin typeface="+mn-lt"/>
              </a:rPr>
              <a:t>It’s important to note that not all financial disruptions can be prepared for or are an outflow of financial decisions and actions. Like several other components of the Ecosystem, there are some things that an individual cannot change or control, but they still impact the outcomes that a person experiences.</a:t>
            </a:r>
          </a:p>
          <a:p>
            <a:pPr lvl="0"/>
            <a:endParaRPr lang="en-US" sz="800" dirty="0">
              <a:latin typeface="+mn-lt"/>
            </a:endParaRPr>
          </a:p>
          <a:p>
            <a:pPr lvl="0"/>
            <a:r>
              <a:rPr lang="en-US" sz="800" dirty="0">
                <a:latin typeface="+mn-lt"/>
              </a:rPr>
              <a:t>How you feel about this ongoing relationship between mindset, actions, and outcomes—or the subjective impact they have on your situation—feed into well-being.</a:t>
            </a:r>
          </a:p>
          <a:p>
            <a:pPr lvl="0"/>
            <a:endParaRPr lang="en-US" sz="800" dirty="0">
              <a:latin typeface="+mn-lt"/>
            </a:endParaRPr>
          </a:p>
          <a:p>
            <a:pPr lvl="0"/>
            <a:endParaRPr lang="en-US" sz="800" dirty="0">
              <a:latin typeface="+mn-lt"/>
            </a:endParaRPr>
          </a:p>
          <a:p>
            <a:r>
              <a:rPr lang="en-US" sz="800" b="1" dirty="0">
                <a:latin typeface="+mn-lt"/>
              </a:rPr>
              <a:t>Discussion Prompts:</a:t>
            </a:r>
          </a:p>
          <a:p>
            <a:r>
              <a:rPr lang="en-US" sz="800" b="0" dirty="0">
                <a:latin typeface="+mn-lt"/>
              </a:rPr>
              <a:t>What are some unexpected events that might impact a person’s financial decisions?</a:t>
            </a:r>
          </a:p>
          <a:p>
            <a:r>
              <a:rPr lang="en-US" sz="800" b="0" dirty="0">
                <a:latin typeface="+mn-lt"/>
              </a:rPr>
              <a:t>How could mindset influence a person’s financial decisions and actions?</a:t>
            </a:r>
          </a:p>
        </p:txBody>
      </p:sp>
      <p:sp>
        <p:nvSpPr>
          <p:cNvPr id="4" name="Slide Number Placeholder 3"/>
          <p:cNvSpPr>
            <a:spLocks noGrp="1"/>
          </p:cNvSpPr>
          <p:nvPr>
            <p:ph type="sldNum" sz="quarter" idx="5"/>
          </p:nvPr>
        </p:nvSpPr>
        <p:spPr/>
        <p:txBody>
          <a:bodyPr/>
          <a:lstStyle/>
          <a:p>
            <a:fld id="{90691B1C-A220-0746-A7D7-F3A73159E71F}" type="slidenum">
              <a:rPr lang="en-US" smtClean="0"/>
              <a:t>16</a:t>
            </a:fld>
            <a:endParaRPr lang="en-US"/>
          </a:p>
        </p:txBody>
      </p:sp>
    </p:spTree>
    <p:extLst>
      <p:ext uri="{BB962C8B-B14F-4D97-AF65-F5344CB8AC3E}">
        <p14:creationId xmlns:p14="http://schemas.microsoft.com/office/powerpoint/2010/main" val="147765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800" dirty="0">
                <a:solidFill>
                  <a:srgbClr val="000000"/>
                </a:solidFill>
                <a:latin typeface="+mn-lt"/>
              </a:rPr>
              <a:t>This shows more details about each component of the cycle. Remember, this is a continuous loop that repeats with each additional decision or action.</a:t>
            </a:r>
          </a:p>
          <a:p>
            <a:endParaRPr lang="en-US" sz="800" dirty="0">
              <a:solidFill>
                <a:srgbClr val="000000"/>
              </a:solidFill>
              <a:latin typeface="+mn-lt"/>
            </a:endParaRPr>
          </a:p>
          <a:p>
            <a:r>
              <a:rPr lang="en-US" sz="800" b="1" dirty="0">
                <a:latin typeface="+mn-lt"/>
              </a:rPr>
              <a:t>Discussion Prompts:</a:t>
            </a:r>
            <a:endParaRPr lang="en-US" sz="800" b="0" dirty="0">
              <a:solidFill>
                <a:srgbClr val="000000"/>
              </a:solidFill>
              <a:latin typeface="+mn-lt"/>
            </a:endParaRPr>
          </a:p>
          <a:p>
            <a:pPr lvl="0"/>
            <a:r>
              <a:rPr lang="en-US" sz="800" b="0" dirty="0">
                <a:latin typeface="+mn-lt"/>
              </a:rPr>
              <a:t>Think of a financial decision that you or someone you know has made. </a:t>
            </a:r>
          </a:p>
          <a:p>
            <a:pPr marL="171450" lvl="0" indent="-171450">
              <a:buFont typeface="Arial" panose="020B0604020202020204" pitchFamily="34" charset="0"/>
              <a:buChar char="•"/>
            </a:pPr>
            <a:r>
              <a:rPr lang="en-US" sz="800" b="0" dirty="0">
                <a:latin typeface="+mn-lt"/>
              </a:rPr>
              <a:t>Can you identify the components of this loop? </a:t>
            </a:r>
          </a:p>
          <a:p>
            <a:pPr marL="171450" lvl="0" indent="-171450">
              <a:buFont typeface="Arial" panose="020B0604020202020204" pitchFamily="34" charset="0"/>
              <a:buChar char="•"/>
            </a:pPr>
            <a:r>
              <a:rPr lang="en-US" sz="800" b="0" dirty="0">
                <a:latin typeface="+mn-lt"/>
              </a:rPr>
              <a:t>What mindset did you or the other person have going into the decision? What choices were available at the time? </a:t>
            </a:r>
          </a:p>
          <a:p>
            <a:pPr marL="171450" lvl="0" indent="-171450">
              <a:buFont typeface="Arial" panose="020B0604020202020204" pitchFamily="34" charset="0"/>
              <a:buChar char="•"/>
            </a:pPr>
            <a:r>
              <a:rPr lang="en-US" sz="800" b="0" dirty="0">
                <a:latin typeface="+mn-lt"/>
              </a:rPr>
              <a:t>What decision was made or action taken? </a:t>
            </a:r>
          </a:p>
          <a:p>
            <a:pPr marL="171450" lvl="0" indent="-171450">
              <a:buFont typeface="Arial" panose="020B0604020202020204" pitchFamily="34" charset="0"/>
              <a:buChar char="•"/>
            </a:pPr>
            <a:r>
              <a:rPr lang="en-US" sz="800" b="0" dirty="0">
                <a:latin typeface="+mn-lt"/>
              </a:rPr>
              <a:t>Was an unexpected event involved? </a:t>
            </a:r>
          </a:p>
          <a:p>
            <a:pPr marL="171450" lvl="0" indent="-171450">
              <a:buFont typeface="Arial" panose="020B0604020202020204" pitchFamily="34" charset="0"/>
              <a:buChar char="•"/>
            </a:pPr>
            <a:r>
              <a:rPr lang="en-US" sz="800" b="0" dirty="0">
                <a:latin typeface="+mn-lt"/>
              </a:rPr>
              <a:t>What was the resulting outcome? </a:t>
            </a:r>
          </a:p>
          <a:p>
            <a:pPr marL="171450" lvl="0" indent="-171450">
              <a:buFont typeface="Arial" panose="020B0604020202020204" pitchFamily="34" charset="0"/>
              <a:buChar char="•"/>
            </a:pPr>
            <a:r>
              <a:rPr lang="en-US" sz="800" b="0" dirty="0">
                <a:latin typeface="+mn-lt"/>
              </a:rPr>
              <a:t>How will this experience impact future financial actions?</a:t>
            </a:r>
          </a:p>
          <a:p>
            <a:pPr defTabSz="931774">
              <a:defRPr/>
            </a:pPr>
            <a:endParaRPr lang="en-US" sz="800" dirty="0">
              <a:solidFill>
                <a:srgbClr val="000000"/>
              </a:solidFill>
              <a:latin typeface="+mn-lt"/>
            </a:endParaRPr>
          </a:p>
          <a:p>
            <a:pPr defTabSz="931774"/>
            <a:endParaRPr lang="en-US" sz="800" dirty="0">
              <a:solidFill>
                <a:srgbClr val="000000"/>
              </a:solidFill>
              <a:latin typeface="+mn-lt"/>
            </a:endParaRPr>
          </a:p>
          <a:p>
            <a:endParaRPr lang="en-US" sz="800" dirty="0">
              <a:latin typeface="+mn-lt"/>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17</a:t>
            </a:fld>
            <a:endParaRPr lang="en-US"/>
          </a:p>
        </p:txBody>
      </p:sp>
    </p:spTree>
    <p:extLst>
      <p:ext uri="{BB962C8B-B14F-4D97-AF65-F5344CB8AC3E}">
        <p14:creationId xmlns:p14="http://schemas.microsoft.com/office/powerpoint/2010/main" val="93980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800" dirty="0">
                <a:latin typeface="+mn-lt"/>
              </a:rPr>
              <a:t>To review, everyone:</a:t>
            </a:r>
          </a:p>
          <a:p>
            <a:pPr marL="174708" indent="-174708">
              <a:buFont typeface="Arial" panose="020B0604020202020204" pitchFamily="34" charset="0"/>
              <a:buChar char="•"/>
            </a:pPr>
            <a:r>
              <a:rPr lang="en-US" sz="800" dirty="0">
                <a:latin typeface="+mn-lt"/>
              </a:rPr>
              <a:t>Has a current level of financial well-being,</a:t>
            </a:r>
          </a:p>
          <a:p>
            <a:pPr marL="174708" indent="-174708">
              <a:buFont typeface="Arial" panose="020B0604020202020204" pitchFamily="34" charset="0"/>
              <a:buChar char="•"/>
            </a:pPr>
            <a:r>
              <a:rPr lang="en-US" sz="800" dirty="0">
                <a:latin typeface="+mn-lt"/>
              </a:rPr>
              <a:t>Is making financial decisions and experiencing outcomes,</a:t>
            </a:r>
          </a:p>
          <a:p>
            <a:pPr marL="174708" indent="-174708">
              <a:buFont typeface="Arial" panose="020B0604020202020204" pitchFamily="34" charset="0"/>
              <a:buChar char="•"/>
            </a:pPr>
            <a:r>
              <a:rPr lang="en-US" sz="800" dirty="0">
                <a:latin typeface="+mn-lt"/>
              </a:rPr>
              <a:t>Has a current level of financial skill and access,</a:t>
            </a:r>
          </a:p>
          <a:p>
            <a:pPr marL="174708" indent="-174708">
              <a:buFont typeface="Arial" panose="020B0604020202020204" pitchFamily="34" charset="0"/>
              <a:buChar char="•"/>
            </a:pPr>
            <a:r>
              <a:rPr lang="en-US" sz="800" dirty="0">
                <a:latin typeface="+mn-lt"/>
              </a:rPr>
              <a:t>And is impacted by their Foundational Factors, including systemic barriers.</a:t>
            </a:r>
          </a:p>
          <a:p>
            <a:pPr marL="174708" indent="-174708">
              <a:buFont typeface="Arial" panose="020B0604020202020204" pitchFamily="34" charset="0"/>
              <a:buChar char="•"/>
            </a:pPr>
            <a:endParaRPr lang="en-US" sz="800" dirty="0">
              <a:latin typeface="+mn-lt"/>
            </a:endParaRPr>
          </a:p>
          <a:p>
            <a:r>
              <a:rPr lang="en-US" sz="800" dirty="0">
                <a:latin typeface="+mn-lt"/>
              </a:rPr>
              <a:t>Financial Well-Being shifts based on a complex combination of all the other elements in the Ecosystem. </a:t>
            </a:r>
          </a:p>
          <a:p>
            <a:endParaRPr lang="en-US" sz="800" dirty="0">
              <a:latin typeface="+mn-lt"/>
            </a:endParaRPr>
          </a:p>
          <a:p>
            <a:endParaRPr lang="en-US" sz="800" dirty="0">
              <a:solidFill>
                <a:srgbClr val="000000"/>
              </a:solidFill>
              <a:latin typeface="+mn-lt"/>
            </a:endParaRPr>
          </a:p>
          <a:p>
            <a:r>
              <a:rPr lang="en-US" sz="800" b="1" dirty="0">
                <a:latin typeface="+mn-lt"/>
              </a:rPr>
              <a:t>Discussion Prompts:</a:t>
            </a:r>
            <a:endParaRPr lang="en-US" sz="800" b="0" dirty="0">
              <a:solidFill>
                <a:srgbClr val="000000"/>
              </a:solidFill>
              <a:latin typeface="+mn-lt"/>
            </a:endParaRPr>
          </a:p>
          <a:p>
            <a:pPr lvl="0"/>
            <a:r>
              <a:rPr lang="en-US" sz="800" b="0" dirty="0">
                <a:latin typeface="+mn-lt"/>
              </a:rPr>
              <a:t>Where do you think each of the “quiz” questions fits in the ecosystem?</a:t>
            </a:r>
          </a:p>
          <a:p>
            <a:pPr lvl="0"/>
            <a:endParaRPr lang="en-US" sz="800" b="0" u="none" strike="noStrike" dirty="0">
              <a:effectLst/>
              <a:latin typeface="+mn-lt"/>
              <a:ea typeface="Calibri" panose="020F0502020204030204" pitchFamily="34" charset="0"/>
            </a:endParaRPr>
          </a:p>
          <a:p>
            <a:pPr marL="0" lvl="0" indent="0">
              <a:buFont typeface="+mj-lt"/>
              <a:buNone/>
            </a:pPr>
            <a:r>
              <a:rPr lang="en-US" sz="800" u="none" strike="noStrike" dirty="0">
                <a:effectLst/>
                <a:latin typeface="+mn-lt"/>
                <a:ea typeface="Calibri" panose="020F0502020204030204" pitchFamily="34" charset="0"/>
              </a:rPr>
              <a:t>1. Response from family members if asked about a financial challenge </a:t>
            </a:r>
          </a:p>
          <a:p>
            <a:pPr marL="0" lvl="0" indent="0">
              <a:buFont typeface="+mj-lt"/>
              <a:buNone/>
            </a:pPr>
            <a:r>
              <a:rPr lang="en-US" sz="800" u="none" strike="noStrike" dirty="0">
                <a:effectLst/>
                <a:latin typeface="+mn-lt"/>
                <a:ea typeface="Calibri" panose="020F0502020204030204" pitchFamily="34" charset="0"/>
              </a:rPr>
              <a:t>(Potential answer(s): Family &amp; Culture; Values &amp; Beliefs)</a:t>
            </a:r>
          </a:p>
          <a:p>
            <a:pPr marL="228600" lvl="0" indent="-228600">
              <a:buFont typeface="+mj-lt"/>
              <a:buAutoNum type="arabicPeriod"/>
            </a:pPr>
            <a:endParaRPr lang="en-US" sz="800" u="none" strike="noStrike" dirty="0">
              <a:effectLst/>
              <a:latin typeface="+mn-lt"/>
              <a:ea typeface="Calibri" panose="020F0502020204030204" pitchFamily="34" charset="0"/>
            </a:endParaRPr>
          </a:p>
          <a:p>
            <a:pPr marL="0" lvl="0" indent="0">
              <a:buFont typeface="+mj-lt"/>
              <a:buNone/>
            </a:pPr>
            <a:r>
              <a:rPr lang="en-US" sz="800" u="none" strike="noStrike" dirty="0">
                <a:effectLst/>
                <a:latin typeface="+mn-lt"/>
                <a:ea typeface="Calibri" panose="020F0502020204030204" pitchFamily="34" charset="0"/>
              </a:rPr>
              <a:t>2. Ability to provide an employer with your bank’s routing number and your account information </a:t>
            </a:r>
          </a:p>
          <a:p>
            <a:pPr marL="0" lvl="0" indent="0">
              <a:buFont typeface="+mj-lt"/>
              <a:buNone/>
            </a:pPr>
            <a:r>
              <a:rPr lang="en-US" sz="800" u="none" strike="noStrike" dirty="0">
                <a:effectLst/>
                <a:latin typeface="+mn-lt"/>
                <a:ea typeface="Calibri" panose="020F0502020204030204" pitchFamily="34" charset="0"/>
              </a:rPr>
              <a:t>(Potential answer(s): Financial Knowledge &amp; Skills; Access &amp; Inclusion)</a:t>
            </a:r>
          </a:p>
          <a:p>
            <a:pPr marL="0" lvl="0" indent="0">
              <a:buFont typeface="+mj-lt"/>
              <a:buNone/>
            </a:pPr>
            <a:endParaRPr lang="en-US" sz="800" u="none" strike="noStrike" dirty="0">
              <a:effectLst/>
              <a:latin typeface="+mn-lt"/>
              <a:ea typeface="Calibri" panose="020F0502020204030204" pitchFamily="34" charset="0"/>
            </a:endParaRPr>
          </a:p>
          <a:p>
            <a:pPr marL="0" lvl="0" indent="0">
              <a:buFont typeface="+mj-lt"/>
              <a:buNone/>
            </a:pPr>
            <a:r>
              <a:rPr lang="en-US" sz="800" u="none" strike="noStrike" dirty="0">
                <a:effectLst/>
                <a:latin typeface="+mn-lt"/>
                <a:ea typeface="Calibri" panose="020F0502020204030204" pitchFamily="34" charset="0"/>
              </a:rPr>
              <a:t>3. Seeing and/or following personal finance content/influencers on social media 	</a:t>
            </a:r>
          </a:p>
          <a:p>
            <a:pPr marL="0" lvl="0" indent="0">
              <a:buFont typeface="+mj-lt"/>
              <a:buNone/>
            </a:pPr>
            <a:r>
              <a:rPr lang="en-US" sz="800" u="none" strike="noStrike" dirty="0">
                <a:effectLst/>
                <a:latin typeface="+mn-lt"/>
                <a:ea typeface="Calibri" panose="020F0502020204030204" pitchFamily="34" charset="0"/>
              </a:rPr>
              <a:t>(Potential answer(s): Decisions &amp; Actions; Resulting Outcomes; Mindset &amp; Choice Set, Values &amp; Beliefs. If viewing the complete Personal Finance Ecosystem, this could also tie into various Catalysts for Change, including Knowledge Influencers and Behavior Influencers.)</a:t>
            </a:r>
          </a:p>
          <a:p>
            <a:pPr marL="0" lvl="0" indent="0">
              <a:buFont typeface="+mj-lt"/>
              <a:buNone/>
            </a:pPr>
            <a:endParaRPr lang="en-US" sz="800" u="none" strike="noStrike" dirty="0">
              <a:effectLst/>
              <a:latin typeface="+mn-lt"/>
              <a:ea typeface="Calibri" panose="020F0502020204030204" pitchFamily="34" charset="0"/>
            </a:endParaRPr>
          </a:p>
          <a:p>
            <a:pPr marL="0" lvl="0" indent="0">
              <a:buFont typeface="+mj-lt"/>
              <a:buNone/>
            </a:pPr>
            <a:r>
              <a:rPr lang="en-US" sz="800" u="none" strike="noStrike" dirty="0">
                <a:effectLst/>
                <a:latin typeface="+mn-lt"/>
                <a:ea typeface="Calibri" panose="020F0502020204030204" pitchFamily="34" charset="0"/>
              </a:rPr>
              <a:t>4. Spending money on concert tickets </a:t>
            </a:r>
          </a:p>
          <a:p>
            <a:pPr marL="0" lvl="0" indent="0">
              <a:buFont typeface="+mj-lt"/>
              <a:buNone/>
            </a:pPr>
            <a:r>
              <a:rPr lang="en-US" sz="800" u="none" strike="noStrike" dirty="0">
                <a:effectLst/>
                <a:latin typeface="+mn-lt"/>
                <a:ea typeface="Calibri" panose="020F0502020204030204" pitchFamily="34" charset="0"/>
              </a:rPr>
              <a:t>(Potential answer(s): Values &amp; Beliefs; Family &amp; Culture; Decisions &amp; Actions; Mindset &amp; Available Choice Set; Socioeconomics &amp; Geography)</a:t>
            </a:r>
          </a:p>
          <a:p>
            <a:pPr marL="228600" lvl="0" indent="-228600">
              <a:buFont typeface="+mj-lt"/>
              <a:buAutoNum type="arabicPeriod"/>
            </a:pPr>
            <a:endParaRPr lang="en-US" sz="800" u="none" strike="noStrike" dirty="0">
              <a:effectLst/>
              <a:latin typeface="+mn-lt"/>
              <a:ea typeface="Calibri" panose="020F0502020204030204" pitchFamily="34" charset="0"/>
            </a:endParaRPr>
          </a:p>
          <a:p>
            <a:pPr marL="0" lvl="0" indent="0">
              <a:buFont typeface="+mj-lt"/>
              <a:buNone/>
            </a:pPr>
            <a:r>
              <a:rPr lang="en-US" sz="800" u="none" strike="noStrike" dirty="0">
                <a:effectLst/>
                <a:latin typeface="+mn-lt"/>
                <a:ea typeface="Calibri" panose="020F0502020204030204" pitchFamily="34" charset="0"/>
              </a:rPr>
              <a:t>5. Saving money for a car </a:t>
            </a:r>
          </a:p>
          <a:p>
            <a:pPr marL="0" lvl="0" indent="0">
              <a:buFont typeface="+mj-lt"/>
              <a:buNone/>
            </a:pPr>
            <a:r>
              <a:rPr lang="en-US" sz="800" u="none" strike="noStrike" dirty="0">
                <a:effectLst/>
                <a:latin typeface="+mn-lt"/>
                <a:ea typeface="Calibri" panose="020F0502020204030204" pitchFamily="34" charset="0"/>
              </a:rPr>
              <a:t>(Potential answer(s): Socioeconomics &amp; Geography; Mindset and Available Choice Set)</a:t>
            </a:r>
          </a:p>
          <a:p>
            <a:pPr marL="228600" lvl="0" indent="-228600">
              <a:buFont typeface="+mj-lt"/>
              <a:buAutoNum type="arabicPeriod"/>
            </a:pPr>
            <a:endParaRPr lang="en-US" sz="800" u="none" strike="noStrike" dirty="0">
              <a:effectLst/>
              <a:latin typeface="+mn-lt"/>
              <a:ea typeface="Calibri" panose="020F0502020204030204" pitchFamily="34" charset="0"/>
            </a:endParaRPr>
          </a:p>
          <a:p>
            <a:pPr marL="0" lvl="0" indent="0">
              <a:buFont typeface="+mj-lt"/>
              <a:buNone/>
            </a:pPr>
            <a:r>
              <a:rPr lang="en-US" sz="800" u="none" strike="noStrike" dirty="0">
                <a:effectLst/>
                <a:latin typeface="+mn-lt"/>
                <a:ea typeface="Calibri" panose="020F0502020204030204" pitchFamily="34" charset="0"/>
              </a:rPr>
              <a:t>6. Current grade for personal finance knowledge </a:t>
            </a:r>
          </a:p>
          <a:p>
            <a:pPr marL="0" lvl="0" indent="0">
              <a:buFont typeface="+mj-lt"/>
              <a:buNone/>
            </a:pPr>
            <a:r>
              <a:rPr lang="en-US" sz="800" u="none" strike="noStrike" dirty="0">
                <a:effectLst/>
                <a:latin typeface="+mn-lt"/>
                <a:ea typeface="Calibri" panose="020F0502020204030204" pitchFamily="34" charset="0"/>
              </a:rPr>
              <a:t>(Potential answer(s): Financial Knowledge &amp; Skills; Values &amp; Beliefs; General Skills &amp; Competencies)</a:t>
            </a:r>
            <a:endParaRPr lang="en-US" sz="800" u="none" strike="noStrike" dirty="0">
              <a:effectLst/>
              <a:latin typeface="+mn-lt"/>
              <a:ea typeface="Arial" panose="020B0604020202020204" pitchFamily="34" charset="0"/>
            </a:endParaRPr>
          </a:p>
          <a:p>
            <a:pPr lvl="0"/>
            <a:endParaRPr lang="en-US" sz="800" b="0" dirty="0">
              <a:latin typeface="+mn-lt"/>
            </a:endParaRPr>
          </a:p>
          <a:p>
            <a:endParaRPr lang="en-US" sz="800" dirty="0">
              <a:latin typeface="+mn-lt"/>
            </a:endParaRPr>
          </a:p>
        </p:txBody>
      </p:sp>
      <p:sp>
        <p:nvSpPr>
          <p:cNvPr id="4" name="Slide Number Placeholder 3"/>
          <p:cNvSpPr>
            <a:spLocks noGrp="1"/>
          </p:cNvSpPr>
          <p:nvPr>
            <p:ph type="sldNum" sz="quarter" idx="5"/>
          </p:nvPr>
        </p:nvSpPr>
        <p:spPr/>
        <p:txBody>
          <a:bodyPr/>
          <a:lstStyle/>
          <a:p>
            <a:fld id="{90691B1C-A220-0746-A7D7-F3A73159E71F}" type="slidenum">
              <a:rPr lang="en-US" smtClean="0"/>
              <a:t>18</a:t>
            </a:fld>
            <a:endParaRPr lang="en-US"/>
          </a:p>
        </p:txBody>
      </p:sp>
    </p:spTree>
    <p:extLst>
      <p:ext uri="{BB962C8B-B14F-4D97-AF65-F5344CB8AC3E}">
        <p14:creationId xmlns:p14="http://schemas.microsoft.com/office/powerpoint/2010/main" val="375630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You can find more about Personal </a:t>
            </a:r>
            <a:r>
              <a:rPr lang="en-US" sz="800"/>
              <a:t>Finance Ecosystem at www.NEFE</a:t>
            </a:r>
            <a:r>
              <a:rPr lang="en-US" sz="800" dirty="0"/>
              <a:t>.org/Ecosystem</a:t>
            </a:r>
          </a:p>
          <a:p>
            <a:endParaRPr lang="en-US" sz="800" dirty="0"/>
          </a:p>
        </p:txBody>
      </p:sp>
      <p:sp>
        <p:nvSpPr>
          <p:cNvPr id="4" name="Slide Number Placeholder 3"/>
          <p:cNvSpPr>
            <a:spLocks noGrp="1"/>
          </p:cNvSpPr>
          <p:nvPr>
            <p:ph type="sldNum" sz="quarter" idx="5"/>
          </p:nvPr>
        </p:nvSpPr>
        <p:spPr/>
        <p:txBody>
          <a:bodyPr/>
          <a:lstStyle/>
          <a:p>
            <a:fld id="{90691B1C-A220-0746-A7D7-F3A73159E71F}" type="slidenum">
              <a:rPr lang="en-US" smtClean="0"/>
              <a:t>19</a:t>
            </a:fld>
            <a:endParaRPr lang="en-US"/>
          </a:p>
        </p:txBody>
      </p:sp>
    </p:spTree>
    <p:extLst>
      <p:ext uri="{BB962C8B-B14F-4D97-AF65-F5344CB8AC3E}">
        <p14:creationId xmlns:p14="http://schemas.microsoft.com/office/powerpoint/2010/main" val="422237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3 through 8 provide “quiz” questions for students to answer. Each has prompts in the presenter notes for further discussion.</a:t>
            </a:r>
          </a:p>
        </p:txBody>
      </p:sp>
      <p:sp>
        <p:nvSpPr>
          <p:cNvPr id="4" name="Slide Number Placeholder 3"/>
          <p:cNvSpPr>
            <a:spLocks noGrp="1"/>
          </p:cNvSpPr>
          <p:nvPr>
            <p:ph type="sldNum" sz="quarter" idx="5"/>
          </p:nvPr>
        </p:nvSpPr>
        <p:spPr/>
        <p:txBody>
          <a:bodyPr/>
          <a:lstStyle/>
          <a:p>
            <a:fld id="{90691B1C-A220-0746-A7D7-F3A73159E71F}" type="slidenum">
              <a:rPr lang="en-US" smtClean="0"/>
              <a:t>2</a:t>
            </a:fld>
            <a:endParaRPr lang="en-US"/>
          </a:p>
        </p:txBody>
      </p:sp>
    </p:spTree>
    <p:extLst>
      <p:ext uri="{BB962C8B-B14F-4D97-AF65-F5344CB8AC3E}">
        <p14:creationId xmlns:p14="http://schemas.microsoft.com/office/powerpoint/2010/main" val="187034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that every family is different when it comes to talking about money. Some find these conversations easy and frequent, while others consider finances a taboo topic.</a:t>
            </a:r>
          </a:p>
          <a:p>
            <a:endParaRPr lang="en-US" dirty="0"/>
          </a:p>
          <a:p>
            <a:r>
              <a:rPr lang="en-US" dirty="0"/>
              <a:t>Ask students if they thought about a particular family member when they considered this question.</a:t>
            </a:r>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3</a:t>
            </a:fld>
            <a:endParaRPr lang="en-US"/>
          </a:p>
        </p:txBody>
      </p:sp>
    </p:spTree>
    <p:extLst>
      <p:ext uri="{BB962C8B-B14F-4D97-AF65-F5344CB8AC3E}">
        <p14:creationId xmlns:p14="http://schemas.microsoft.com/office/powerpoint/2010/main" val="161207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 students have encountered this situation. Consider inviting one student to describe their experience. </a:t>
            </a:r>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4</a:t>
            </a:fld>
            <a:endParaRPr lang="en-US"/>
          </a:p>
        </p:txBody>
      </p:sp>
    </p:spTree>
    <p:extLst>
      <p:ext uri="{BB962C8B-B14F-4D97-AF65-F5344CB8AC3E}">
        <p14:creationId xmlns:p14="http://schemas.microsoft.com/office/powerpoint/2010/main" val="131846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strike="noStrike" kern="1200" dirty="0">
                <a:solidFill>
                  <a:schemeClr val="tx1"/>
                </a:solidFill>
                <a:effectLst/>
                <a:latin typeface="+mn-lt"/>
                <a:ea typeface="+mn-ea"/>
                <a:cs typeface="+mn-cs"/>
              </a:rPr>
              <a:t>Ask if students follow personal finance influencers on social media and/or have seen personal finance content in their social media feeds. If so, invite a student to share who they follow and/or describe the content they have seen. </a:t>
            </a:r>
          </a:p>
        </p:txBody>
      </p:sp>
      <p:sp>
        <p:nvSpPr>
          <p:cNvPr id="4" name="Slide Number Placeholder 3"/>
          <p:cNvSpPr>
            <a:spLocks noGrp="1"/>
          </p:cNvSpPr>
          <p:nvPr>
            <p:ph type="sldNum" sz="quarter" idx="5"/>
          </p:nvPr>
        </p:nvSpPr>
        <p:spPr/>
        <p:txBody>
          <a:bodyPr/>
          <a:lstStyle/>
          <a:p>
            <a:fld id="{90691B1C-A220-0746-A7D7-F3A73159E71F}" type="slidenum">
              <a:rPr lang="en-US" smtClean="0"/>
              <a:t>5</a:t>
            </a:fld>
            <a:endParaRPr lang="en-US"/>
          </a:p>
        </p:txBody>
      </p:sp>
    </p:spTree>
    <p:extLst>
      <p:ext uri="{BB962C8B-B14F-4D97-AF65-F5344CB8AC3E}">
        <p14:creationId xmlns:p14="http://schemas.microsoft.com/office/powerpoint/2010/main" val="366448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Ask students if they have ever been to a concert. If so, did they compare ticket costs and/or make decisions about seating based on price? Have they discussed ticket prices with a family member or friend before? Who would they want to see? Do they have an idea of what tickets cost?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students that may not be interested in concerts, is there something comparable for them such as tickets to a sporting event?  </a:t>
            </a:r>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6</a:t>
            </a:fld>
            <a:endParaRPr lang="en-US"/>
          </a:p>
        </p:txBody>
      </p:sp>
    </p:spTree>
    <p:extLst>
      <p:ext uri="{BB962C8B-B14F-4D97-AF65-F5344CB8AC3E}">
        <p14:creationId xmlns:p14="http://schemas.microsoft.com/office/powerpoint/2010/main" val="294375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Ask students with A and B responses about the car they imagine purchasing. Do they have a specific one in mind? How much do they think they will need to save?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Acknowledge that there are many reasons that people might select option C. For example, they may not want or need a car or one might already be available to them.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Remind students who respond with C or D that it is never too late to change their attitude toward saving. Acknowledge, too, that some students may not have earned money that can be saved. </a:t>
            </a:r>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7</a:t>
            </a:fld>
            <a:endParaRPr lang="en-US"/>
          </a:p>
        </p:txBody>
      </p:sp>
    </p:spTree>
    <p:extLst>
      <p:ext uri="{BB962C8B-B14F-4D97-AF65-F5344CB8AC3E}">
        <p14:creationId xmlns:p14="http://schemas.microsoft.com/office/powerpoint/2010/main" val="146698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all responses and encourage students that they will learn more in the course or unit you are teaching. Remind students that financial education is something they can get both in class and on their own as they get older. Experience is an excellent way to broaden financial knowledge and skills.</a:t>
            </a:r>
          </a:p>
          <a:p>
            <a:endParaRPr lang="en-US" dirty="0"/>
          </a:p>
          <a:p>
            <a:r>
              <a:rPr lang="en-US" dirty="0"/>
              <a:t>Consider sharing something about personal finance that you recently learned or needed to understand better.</a:t>
            </a:r>
          </a:p>
        </p:txBody>
      </p:sp>
      <p:sp>
        <p:nvSpPr>
          <p:cNvPr id="4" name="Slide Number Placeholder 3"/>
          <p:cNvSpPr>
            <a:spLocks noGrp="1"/>
          </p:cNvSpPr>
          <p:nvPr>
            <p:ph type="sldNum" sz="quarter" idx="5"/>
          </p:nvPr>
        </p:nvSpPr>
        <p:spPr/>
        <p:txBody>
          <a:bodyPr/>
          <a:lstStyle/>
          <a:p>
            <a:fld id="{90691B1C-A220-0746-A7D7-F3A73159E71F}" type="slidenum">
              <a:rPr lang="en-US" smtClean="0"/>
              <a:t>8</a:t>
            </a:fld>
            <a:endParaRPr lang="en-US"/>
          </a:p>
        </p:txBody>
      </p:sp>
    </p:spTree>
    <p:extLst>
      <p:ext uri="{BB962C8B-B14F-4D97-AF65-F5344CB8AC3E}">
        <p14:creationId xmlns:p14="http://schemas.microsoft.com/office/powerpoint/2010/main" val="92627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Slides 9-17 are optional and provide additional background on financial well-being and the Personal Finance Ecosystem. There are additional notes for background as well as some discussion prompts.</a:t>
            </a:r>
          </a:p>
          <a:p>
            <a:endParaRPr lang="en-US" dirty="0"/>
          </a:p>
        </p:txBody>
      </p:sp>
      <p:sp>
        <p:nvSpPr>
          <p:cNvPr id="4" name="Slide Number Placeholder 3"/>
          <p:cNvSpPr>
            <a:spLocks noGrp="1"/>
          </p:cNvSpPr>
          <p:nvPr>
            <p:ph type="sldNum" sz="quarter" idx="5"/>
          </p:nvPr>
        </p:nvSpPr>
        <p:spPr/>
        <p:txBody>
          <a:bodyPr/>
          <a:lstStyle/>
          <a:p>
            <a:fld id="{90691B1C-A220-0746-A7D7-F3A73159E71F}" type="slidenum">
              <a:rPr lang="en-US" smtClean="0"/>
              <a:t>9</a:t>
            </a:fld>
            <a:endParaRPr lang="en-US"/>
          </a:p>
        </p:txBody>
      </p:sp>
    </p:spTree>
    <p:extLst>
      <p:ext uri="{BB962C8B-B14F-4D97-AF65-F5344CB8AC3E}">
        <p14:creationId xmlns:p14="http://schemas.microsoft.com/office/powerpoint/2010/main" val="974091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C550D0-8346-427D-892F-7971E6EAF0E1}"/>
              </a:ext>
            </a:extLst>
          </p:cNvPr>
          <p:cNvSpPr/>
          <p:nvPr userDrawn="1"/>
        </p:nvSpPr>
        <p:spPr>
          <a:xfrm>
            <a:off x="710811" y="3713259"/>
            <a:ext cx="8433189" cy="1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F89CC9F-33DD-C84F-84BA-253B95D5CC95}"/>
              </a:ext>
            </a:extLst>
          </p:cNvPr>
          <p:cNvSpPr>
            <a:spLocks noGrp="1"/>
          </p:cNvSpPr>
          <p:nvPr>
            <p:ph type="ctrTitle" hasCustomPrompt="1"/>
          </p:nvPr>
        </p:nvSpPr>
        <p:spPr>
          <a:xfrm>
            <a:off x="778398" y="2288683"/>
            <a:ext cx="6858000" cy="1287873"/>
          </a:xfrm>
          <a:prstGeom prst="rect">
            <a:avLst/>
          </a:prstGeom>
        </p:spPr>
        <p:txBody>
          <a:bodyPr anchor="b">
            <a:normAutofit/>
          </a:bodyPr>
          <a:lstStyle>
            <a:lvl1pPr algn="l">
              <a:defRPr sz="4000" b="1" i="0">
                <a:solidFill>
                  <a:srgbClr val="505961"/>
                </a:solidFill>
                <a:latin typeface="Arial" panose="020B0604020202020204" pitchFamily="34" charset="0"/>
                <a:cs typeface="Arial" panose="020B0604020202020204" pitchFamily="34" charset="0"/>
              </a:defRPr>
            </a:lvl1pPr>
          </a:lstStyle>
          <a:p>
            <a:r>
              <a:rPr lang="en-US"/>
              <a:t>Presentation Title</a:t>
            </a:r>
          </a:p>
        </p:txBody>
      </p:sp>
      <p:sp>
        <p:nvSpPr>
          <p:cNvPr id="8" name="Subtitle 2">
            <a:extLst>
              <a:ext uri="{FF2B5EF4-FFF2-40B4-BE49-F238E27FC236}">
                <a16:creationId xmlns:a16="http://schemas.microsoft.com/office/drawing/2014/main" id="{3100B700-269E-0343-BB17-0375968FA259}"/>
              </a:ext>
            </a:extLst>
          </p:cNvPr>
          <p:cNvSpPr>
            <a:spLocks noGrp="1"/>
          </p:cNvSpPr>
          <p:nvPr>
            <p:ph type="subTitle" idx="1" hasCustomPrompt="1"/>
          </p:nvPr>
        </p:nvSpPr>
        <p:spPr>
          <a:xfrm>
            <a:off x="778398" y="4066225"/>
            <a:ext cx="3583858" cy="639161"/>
          </a:xfrm>
          <a:prstGeom prst="rect">
            <a:avLst/>
          </a:prstGeom>
        </p:spPr>
        <p:txBody>
          <a:bodyPr>
            <a:normAutofit/>
          </a:bodyPr>
          <a:lstStyle>
            <a:lvl1pPr marL="0" indent="0" algn="l">
              <a:buNone/>
              <a:defRPr sz="2000">
                <a:solidFill>
                  <a:srgbClr val="50596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Lorem Ipsum</a:t>
            </a:r>
          </a:p>
        </p:txBody>
      </p:sp>
      <p:pic>
        <p:nvPicPr>
          <p:cNvPr id="5" name="Picture 4" descr="A grey and orange rectangular object with white text&#10;&#10;Description automatically generated">
            <a:extLst>
              <a:ext uri="{FF2B5EF4-FFF2-40B4-BE49-F238E27FC236}">
                <a16:creationId xmlns:a16="http://schemas.microsoft.com/office/drawing/2014/main" id="{32BFA946-658D-E57C-51B4-3BFD6756575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62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B869EE-3958-6142-968B-F45C9F22AC25}"/>
              </a:ext>
            </a:extLst>
          </p:cNvPr>
          <p:cNvSpPr>
            <a:spLocks noGrp="1"/>
          </p:cNvSpPr>
          <p:nvPr>
            <p:ph type="ctrTitle" hasCustomPrompt="1"/>
          </p:nvPr>
        </p:nvSpPr>
        <p:spPr>
          <a:xfrm>
            <a:off x="959475" y="62723"/>
            <a:ext cx="6858000" cy="782273"/>
          </a:xfrm>
          <a:prstGeom prst="rect">
            <a:avLst/>
          </a:prstGeom>
        </p:spPr>
        <p:txBody>
          <a:bodyPr anchor="b">
            <a:normAutofit/>
          </a:bodyPr>
          <a:lstStyle>
            <a:lvl1pPr algn="l">
              <a:defRPr sz="3000" b="1" i="0">
                <a:solidFill>
                  <a:srgbClr val="505961"/>
                </a:solidFill>
                <a:latin typeface="Arial" panose="020B0604020202020204" pitchFamily="34" charset="0"/>
                <a:cs typeface="Arial" panose="020B0604020202020204" pitchFamily="34" charset="0"/>
              </a:defRPr>
            </a:lvl1pPr>
          </a:lstStyle>
          <a:p>
            <a:r>
              <a:rPr lang="en-US"/>
              <a:t>Standard Layout</a:t>
            </a:r>
          </a:p>
        </p:txBody>
      </p:sp>
      <p:pic>
        <p:nvPicPr>
          <p:cNvPr id="18" name="Picture 17" descr="A screen shot of a computer&#10;&#10;Description automatically generated">
            <a:extLst>
              <a:ext uri="{FF2B5EF4-FFF2-40B4-BE49-F238E27FC236}">
                <a16:creationId xmlns:a16="http://schemas.microsoft.com/office/drawing/2014/main" id="{0CEC06D3-EC60-13FF-83BE-392D650EF3F1}"/>
              </a:ext>
            </a:extLst>
          </p:cNvPr>
          <p:cNvPicPr>
            <a:picLocks noChangeAspect="1"/>
          </p:cNvPicPr>
          <p:nvPr userDrawn="1"/>
        </p:nvPicPr>
        <p:blipFill>
          <a:blip r:embed="rId3"/>
          <a:stretch>
            <a:fillRect/>
          </a:stretch>
        </p:blipFill>
        <p:spPr>
          <a:xfrm>
            <a:off x="-17311" y="-52181"/>
            <a:ext cx="9213574" cy="6910181"/>
          </a:xfrm>
          <a:prstGeom prst="rect">
            <a:avLst/>
          </a:prstGeom>
        </p:spPr>
      </p:pic>
      <p:sp>
        <p:nvSpPr>
          <p:cNvPr id="20" name="Content Placeholder 2">
            <a:extLst>
              <a:ext uri="{FF2B5EF4-FFF2-40B4-BE49-F238E27FC236}">
                <a16:creationId xmlns:a16="http://schemas.microsoft.com/office/drawing/2014/main" id="{F97F7569-DF0F-0ECF-0751-C0A4DA932A14}"/>
              </a:ext>
            </a:extLst>
          </p:cNvPr>
          <p:cNvSpPr>
            <a:spLocks noGrp="1"/>
          </p:cNvSpPr>
          <p:nvPr>
            <p:ph sz="half" idx="1" hasCustomPrompt="1"/>
          </p:nvPr>
        </p:nvSpPr>
        <p:spPr>
          <a:xfrm>
            <a:off x="959475" y="1341913"/>
            <a:ext cx="6858000" cy="4835052"/>
          </a:xfrm>
          <a:prstGeom prst="rect">
            <a:avLst/>
          </a:prstGeom>
        </p:spPr>
        <p:txBody>
          <a:bodyPr>
            <a:normAutofit/>
          </a:bodyPr>
          <a:lstStyle>
            <a:lvl1pPr marL="0" indent="0">
              <a:lnSpc>
                <a:spcPct val="150000"/>
              </a:lnSpc>
              <a:buFont typeface="Arial" panose="020B0604020202020204" pitchFamily="34" charset="0"/>
              <a:buNone/>
              <a:defRPr sz="2000">
                <a:solidFill>
                  <a:srgbClr val="505961"/>
                </a:solidFill>
                <a:latin typeface="Arial" panose="020B0604020202020204" pitchFamily="34" charset="0"/>
                <a:cs typeface="Arial" panose="020B0604020202020204" pitchFamily="34" charset="0"/>
              </a:defRPr>
            </a:lvl1pPr>
            <a:lvl2pPr>
              <a:defRPr>
                <a:solidFill>
                  <a:srgbClr val="505961"/>
                </a:solidFill>
              </a:defRPr>
            </a:lvl2pPr>
            <a:lvl3pPr>
              <a:defRPr>
                <a:solidFill>
                  <a:srgbClr val="505961"/>
                </a:solidFill>
              </a:defRPr>
            </a:lvl3pPr>
            <a:lvl4pPr>
              <a:defRPr>
                <a:solidFill>
                  <a:srgbClr val="505961"/>
                </a:solidFill>
              </a:defRPr>
            </a:lvl4pPr>
            <a:lvl5pPr>
              <a:defRPr>
                <a:solidFill>
                  <a:srgbClr val="505961"/>
                </a:solidFill>
              </a:defRPr>
            </a:lvl5pPr>
          </a:lstStyle>
          <a:p>
            <a:pPr marL="0" indent="0">
              <a:buNone/>
            </a:pPr>
            <a:r>
              <a:rPr lang="en-US" dirty="0"/>
              <a:t>Standard Styling</a:t>
            </a:r>
          </a:p>
          <a:p>
            <a:r>
              <a:rPr lang="en-US" dirty="0"/>
              <a:t>Arial font (</a:t>
            </a:r>
            <a:r>
              <a:rPr lang="en-US" sz="1350" dirty="0"/>
              <a:t>standard for most computers</a:t>
            </a:r>
            <a:r>
              <a:rPr lang="en-US" dirty="0"/>
              <a:t>)</a:t>
            </a:r>
          </a:p>
          <a:p>
            <a:r>
              <a:rPr lang="en-US" dirty="0"/>
              <a:t>4:3 layout</a:t>
            </a:r>
          </a:p>
        </p:txBody>
      </p:sp>
      <p:sp>
        <p:nvSpPr>
          <p:cNvPr id="27" name="Title 1">
            <a:extLst>
              <a:ext uri="{FF2B5EF4-FFF2-40B4-BE49-F238E27FC236}">
                <a16:creationId xmlns:a16="http://schemas.microsoft.com/office/drawing/2014/main" id="{7766E10C-57D9-D039-82E8-6462E779AA70}"/>
              </a:ext>
            </a:extLst>
          </p:cNvPr>
          <p:cNvSpPr txBox="1">
            <a:spLocks/>
          </p:cNvSpPr>
          <p:nvPr userDrawn="1"/>
        </p:nvSpPr>
        <p:spPr>
          <a:xfrm>
            <a:off x="131188" y="6288626"/>
            <a:ext cx="4077130" cy="2743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770" b="0" dirty="0">
                <a:solidFill>
                  <a:schemeClr val="tx1"/>
                </a:solidFill>
                <a:effectLst/>
                <a:latin typeface="Arial" panose="020B0604020202020204" pitchFamily="34" charset="0"/>
                <a:cs typeface="Arial" panose="020B0604020202020204" pitchFamily="34" charset="0"/>
              </a:rPr>
              <a:t>Copyright © 2024 National Endowment for Financial Education. All rights reserved.</a:t>
            </a:r>
          </a:p>
        </p:txBody>
      </p:sp>
      <p:grpSp>
        <p:nvGrpSpPr>
          <p:cNvPr id="28" name="Group 27">
            <a:extLst>
              <a:ext uri="{FF2B5EF4-FFF2-40B4-BE49-F238E27FC236}">
                <a16:creationId xmlns:a16="http://schemas.microsoft.com/office/drawing/2014/main" id="{2F5099F1-D294-51DF-39A6-6468A75069ED}"/>
              </a:ext>
            </a:extLst>
          </p:cNvPr>
          <p:cNvGrpSpPr/>
          <p:nvPr userDrawn="1"/>
        </p:nvGrpSpPr>
        <p:grpSpPr>
          <a:xfrm>
            <a:off x="-20096" y="763688"/>
            <a:ext cx="8173941" cy="139231"/>
            <a:chOff x="0" y="914400"/>
            <a:chExt cx="8173941" cy="174929"/>
          </a:xfrm>
        </p:grpSpPr>
        <p:sp>
          <p:nvSpPr>
            <p:cNvPr id="29" name="Rectangle 28">
              <a:extLst>
                <a:ext uri="{FF2B5EF4-FFF2-40B4-BE49-F238E27FC236}">
                  <a16:creationId xmlns:a16="http://schemas.microsoft.com/office/drawing/2014/main" id="{CD257D39-0A4F-892C-DBA0-0358F49155DA}"/>
                </a:ext>
              </a:extLst>
            </p:cNvPr>
            <p:cNvSpPr/>
            <p:nvPr userDrawn="1"/>
          </p:nvSpPr>
          <p:spPr>
            <a:xfrm>
              <a:off x="0" y="914400"/>
              <a:ext cx="8173941" cy="17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2A70C303-02A3-65D4-E2C0-130FDD87D44E}"/>
                </a:ext>
              </a:extLst>
            </p:cNvPr>
            <p:cNvCxnSpPr>
              <a:cxnSpLocks/>
            </p:cNvCxnSpPr>
            <p:nvPr userDrawn="1"/>
          </p:nvCxnSpPr>
          <p:spPr>
            <a:xfrm>
              <a:off x="0" y="1004978"/>
              <a:ext cx="8105524"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637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0AC586-DF74-1943-9405-65B584670780}"/>
              </a:ext>
            </a:extLst>
          </p:cNvPr>
          <p:cNvSpPr>
            <a:spLocks noGrp="1"/>
          </p:cNvSpPr>
          <p:nvPr>
            <p:ph type="body" sz="quarter" idx="10" hasCustomPrompt="1"/>
          </p:nvPr>
        </p:nvSpPr>
        <p:spPr>
          <a:xfrm>
            <a:off x="516840" y="5620819"/>
            <a:ext cx="3455194" cy="526293"/>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emailaddress@nefe.org</a:t>
            </a:r>
            <a:endParaRPr lang="en-US"/>
          </a:p>
          <a:p>
            <a:pPr lvl="0"/>
            <a:endParaRPr lang="en-US"/>
          </a:p>
        </p:txBody>
      </p:sp>
      <p:sp>
        <p:nvSpPr>
          <p:cNvPr id="4" name="Text Placeholder 2">
            <a:extLst>
              <a:ext uri="{FF2B5EF4-FFF2-40B4-BE49-F238E27FC236}">
                <a16:creationId xmlns:a16="http://schemas.microsoft.com/office/drawing/2014/main" id="{DD5313B1-A797-FD4A-8D1B-43E8C6DD029C}"/>
              </a:ext>
            </a:extLst>
          </p:cNvPr>
          <p:cNvSpPr>
            <a:spLocks noGrp="1"/>
          </p:cNvSpPr>
          <p:nvPr>
            <p:ph type="body" sz="quarter" idx="11" hasCustomPrompt="1"/>
          </p:nvPr>
        </p:nvSpPr>
        <p:spPr>
          <a:xfrm>
            <a:off x="516840" y="5138591"/>
            <a:ext cx="3455194" cy="383789"/>
          </a:xfrm>
        </p:spPr>
        <p:txBody>
          <a:bodyPr>
            <a:normAutofit/>
          </a:bodyPr>
          <a:lstStyle>
            <a:lvl1pPr marL="0" indent="0" algn="l">
              <a:buNone/>
              <a:defRPr sz="20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p>
        </p:txBody>
      </p:sp>
      <p:sp>
        <p:nvSpPr>
          <p:cNvPr id="5" name="Text Placeholder 2">
            <a:extLst>
              <a:ext uri="{FF2B5EF4-FFF2-40B4-BE49-F238E27FC236}">
                <a16:creationId xmlns:a16="http://schemas.microsoft.com/office/drawing/2014/main" id="{925B9E87-B045-9C4E-AEF3-8E1D3F5B3EBA}"/>
              </a:ext>
            </a:extLst>
          </p:cNvPr>
          <p:cNvSpPr>
            <a:spLocks noGrp="1"/>
          </p:cNvSpPr>
          <p:nvPr>
            <p:ph type="body" sz="quarter" idx="12" hasCustomPrompt="1"/>
          </p:nvPr>
        </p:nvSpPr>
        <p:spPr>
          <a:xfrm>
            <a:off x="5496344" y="5138591"/>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
        <p:nvSpPr>
          <p:cNvPr id="6" name="Text Placeholder 2">
            <a:extLst>
              <a:ext uri="{FF2B5EF4-FFF2-40B4-BE49-F238E27FC236}">
                <a16:creationId xmlns:a16="http://schemas.microsoft.com/office/drawing/2014/main" id="{A368D700-89A7-2048-9722-EAA53265D3B4}"/>
              </a:ext>
            </a:extLst>
          </p:cNvPr>
          <p:cNvSpPr>
            <a:spLocks noGrp="1"/>
          </p:cNvSpPr>
          <p:nvPr>
            <p:ph type="body" sz="quarter" idx="13" hasCustomPrompt="1"/>
          </p:nvPr>
        </p:nvSpPr>
        <p:spPr>
          <a:xfrm>
            <a:off x="5496344" y="5585852"/>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
        <p:nvSpPr>
          <p:cNvPr id="7" name="Text Placeholder 2">
            <a:extLst>
              <a:ext uri="{FF2B5EF4-FFF2-40B4-BE49-F238E27FC236}">
                <a16:creationId xmlns:a16="http://schemas.microsoft.com/office/drawing/2014/main" id="{D09A0FFC-6EC3-0744-8489-844AA809E726}"/>
              </a:ext>
            </a:extLst>
          </p:cNvPr>
          <p:cNvSpPr>
            <a:spLocks noGrp="1"/>
          </p:cNvSpPr>
          <p:nvPr>
            <p:ph type="body" sz="quarter" idx="14" hasCustomPrompt="1"/>
          </p:nvPr>
        </p:nvSpPr>
        <p:spPr>
          <a:xfrm>
            <a:off x="5496344" y="6033113"/>
            <a:ext cx="2435082" cy="298114"/>
          </a:xfrm>
        </p:spPr>
        <p:txBody>
          <a:bodyPr>
            <a:noAutofit/>
          </a:bodyPr>
          <a:lstStyle>
            <a:lvl1pPr marL="0" indent="0" algn="r">
              <a:buNone/>
              <a:defRPr sz="2000" b="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handle</a:t>
            </a:r>
          </a:p>
        </p:txBody>
      </p:sp>
    </p:spTree>
    <p:extLst>
      <p:ext uri="{BB962C8B-B14F-4D97-AF65-F5344CB8AC3E}">
        <p14:creationId xmlns:p14="http://schemas.microsoft.com/office/powerpoint/2010/main" val="3428385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6/6/24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12D03-C2F7-9845-A612-6A708C696EFE}" type="slidenum">
              <a:rPr lang="en-US" smtClean="0"/>
              <a:pPr/>
              <a:t>‹#›</a:t>
            </a:fld>
            <a:endParaRPr lang="en-US"/>
          </a:p>
        </p:txBody>
      </p:sp>
    </p:spTree>
    <p:extLst>
      <p:ext uri="{BB962C8B-B14F-4D97-AF65-F5344CB8AC3E}">
        <p14:creationId xmlns:p14="http://schemas.microsoft.com/office/powerpoint/2010/main" val="2893306079"/>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69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A29CE-3E17-42DA-4C88-B10B9CE2BB54}"/>
              </a:ext>
            </a:extLst>
          </p:cNvPr>
          <p:cNvSpPr txBox="1">
            <a:spLocks/>
          </p:cNvSpPr>
          <p:nvPr/>
        </p:nvSpPr>
        <p:spPr>
          <a:xfrm>
            <a:off x="1143000" y="2110911"/>
            <a:ext cx="6858000" cy="62652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rgbClr val="505961"/>
                </a:solidFill>
                <a:latin typeface="Arial" panose="020B0604020202020204" pitchFamily="34" charset="0"/>
                <a:ea typeface="+mj-ea"/>
                <a:cs typeface="Arial" panose="020B0604020202020204" pitchFamily="34" charset="0"/>
              </a:defRPr>
            </a:lvl1pPr>
          </a:lstStyle>
          <a:p>
            <a:r>
              <a:rPr lang="en-US" sz="2800" dirty="0">
                <a:solidFill>
                  <a:schemeClr val="bg1"/>
                </a:solidFill>
              </a:rPr>
              <a:t>Financial Well-Being </a:t>
            </a:r>
            <a:r>
              <a:rPr lang="en-US" sz="2800">
                <a:solidFill>
                  <a:schemeClr val="bg1"/>
                </a:solidFill>
              </a:rPr>
              <a:t>and You</a:t>
            </a:r>
            <a:endParaRPr lang="en-US" sz="2600" dirty="0">
              <a:solidFill>
                <a:schemeClr val="bg1"/>
              </a:solidFill>
            </a:endParaRPr>
          </a:p>
        </p:txBody>
      </p:sp>
      <p:sp>
        <p:nvSpPr>
          <p:cNvPr id="5" name="Subtitle 2">
            <a:extLst>
              <a:ext uri="{FF2B5EF4-FFF2-40B4-BE49-F238E27FC236}">
                <a16:creationId xmlns:a16="http://schemas.microsoft.com/office/drawing/2014/main" id="{488A8CD1-67DE-6DC2-937C-472E11D8730F}"/>
              </a:ext>
            </a:extLst>
          </p:cNvPr>
          <p:cNvSpPr txBox="1">
            <a:spLocks/>
          </p:cNvSpPr>
          <p:nvPr/>
        </p:nvSpPr>
        <p:spPr>
          <a:xfrm>
            <a:off x="1143000" y="2737437"/>
            <a:ext cx="5703083" cy="5025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505961"/>
                </a:solidFill>
                <a:latin typeface="Arial" panose="020B0604020202020204" pitchFamily="34" charset="0"/>
                <a:ea typeface="+mn-ea"/>
                <a:cs typeface="Arial" panose="020B0604020202020204" pitchFamily="34" charset="0"/>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FFFFFF"/>
                </a:solidFill>
                <a:effectLst/>
              </a:rPr>
              <a:t>A Self-Assessment Activity</a:t>
            </a:r>
          </a:p>
        </p:txBody>
      </p:sp>
      <p:sp>
        <p:nvSpPr>
          <p:cNvPr id="2" name="Title 1">
            <a:extLst>
              <a:ext uri="{FF2B5EF4-FFF2-40B4-BE49-F238E27FC236}">
                <a16:creationId xmlns:a16="http://schemas.microsoft.com/office/drawing/2014/main" id="{20A29358-5FD5-29CA-7ED9-3ABDEF062D9B}"/>
              </a:ext>
            </a:extLst>
          </p:cNvPr>
          <p:cNvSpPr txBox="1">
            <a:spLocks/>
          </p:cNvSpPr>
          <p:nvPr/>
        </p:nvSpPr>
        <p:spPr>
          <a:xfrm>
            <a:off x="1142999" y="6226477"/>
            <a:ext cx="4077130" cy="2743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770" b="0" dirty="0">
                <a:solidFill>
                  <a:schemeClr val="bg1"/>
                </a:solidFill>
                <a:effectLst/>
                <a:latin typeface="Arial" panose="020B0604020202020204" pitchFamily="34" charset="0"/>
                <a:cs typeface="Arial" panose="020B0604020202020204" pitchFamily="34" charset="0"/>
              </a:rPr>
              <a:t>Copyright © 2024 National Endowment for Financial Education. All rights reserved.</a:t>
            </a:r>
          </a:p>
        </p:txBody>
      </p:sp>
    </p:spTree>
    <p:extLst>
      <p:ext uri="{BB962C8B-B14F-4D97-AF65-F5344CB8AC3E}">
        <p14:creationId xmlns:p14="http://schemas.microsoft.com/office/powerpoint/2010/main" val="380318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138066-2045-4BBC-BDCE-FB0067C61C36}"/>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10</a:t>
            </a:fld>
            <a:endParaRPr lang="en-US"/>
          </a:p>
        </p:txBody>
      </p:sp>
      <p:sp>
        <p:nvSpPr>
          <p:cNvPr id="4" name="Title 3">
            <a:extLst>
              <a:ext uri="{FF2B5EF4-FFF2-40B4-BE49-F238E27FC236}">
                <a16:creationId xmlns:a16="http://schemas.microsoft.com/office/drawing/2014/main" id="{74697642-8649-4963-A5A7-EA142EDAFCAD}"/>
              </a:ext>
            </a:extLst>
          </p:cNvPr>
          <p:cNvSpPr>
            <a:spLocks noGrp="1"/>
          </p:cNvSpPr>
          <p:nvPr>
            <p:ph type="ctrTitle"/>
          </p:nvPr>
        </p:nvSpPr>
        <p:spPr>
          <a:xfrm>
            <a:off x="858891" y="0"/>
            <a:ext cx="6858000" cy="782273"/>
          </a:xfrm>
        </p:spPr>
        <p:txBody>
          <a:bodyPr>
            <a:normAutofit/>
          </a:bodyPr>
          <a:lstStyle/>
          <a:p>
            <a:r>
              <a:rPr lang="en-US" sz="2400" dirty="0"/>
              <a:t>Financial Well-Being</a:t>
            </a:r>
          </a:p>
        </p:txBody>
      </p:sp>
      <p:sp>
        <p:nvSpPr>
          <p:cNvPr id="5" name="Content Placeholder 4">
            <a:extLst>
              <a:ext uri="{FF2B5EF4-FFF2-40B4-BE49-F238E27FC236}">
                <a16:creationId xmlns:a16="http://schemas.microsoft.com/office/drawing/2014/main" id="{AA39F959-1E4C-483B-A45B-CDE289D40A9F}"/>
              </a:ext>
            </a:extLst>
          </p:cNvPr>
          <p:cNvSpPr>
            <a:spLocks noGrp="1"/>
          </p:cNvSpPr>
          <p:nvPr>
            <p:ph sz="half" idx="4294967295"/>
          </p:nvPr>
        </p:nvSpPr>
        <p:spPr>
          <a:xfrm>
            <a:off x="785739" y="1369345"/>
            <a:ext cx="6456309" cy="4835052"/>
          </a:xfrm>
        </p:spPr>
        <p:txBody>
          <a:bodyPr>
            <a:noAutofit/>
          </a:bodyPr>
          <a:lstStyle/>
          <a:p>
            <a:pPr marL="342900" indent="-342900">
              <a:lnSpc>
                <a:spcPct val="100000"/>
              </a:lnSpc>
              <a:buFont typeface="Arial" panose="020B0604020202020204" pitchFamily="34" charset="0"/>
              <a:buChar char="•"/>
            </a:pPr>
            <a:r>
              <a:rPr lang="en-US" sz="2400" dirty="0"/>
              <a:t>Everyone has a level of </a:t>
            </a:r>
            <a:r>
              <a:rPr lang="en-US" sz="2400" b="1" dirty="0"/>
              <a:t>Financial Well-Being</a:t>
            </a:r>
            <a:r>
              <a:rPr lang="en-US" sz="2400" dirty="0"/>
              <a:t>; it’s not a single endpoint</a:t>
            </a:r>
          </a:p>
          <a:p>
            <a:pPr marL="342900" indent="-342900">
              <a:lnSpc>
                <a:spcPct val="100000"/>
              </a:lnSpc>
              <a:buFont typeface="Arial" panose="020B0604020202020204" pitchFamily="34" charset="0"/>
              <a:buChar char="•"/>
            </a:pPr>
            <a:r>
              <a:rPr lang="en-US" sz="2400" dirty="0"/>
              <a:t>Self-assessed; changes over time</a:t>
            </a:r>
          </a:p>
          <a:p>
            <a:pPr marL="342900" indent="-342900">
              <a:lnSpc>
                <a:spcPct val="100000"/>
              </a:lnSpc>
              <a:buFont typeface="Arial" panose="020B0604020202020204" pitchFamily="34" charset="0"/>
              <a:buChar char="•"/>
            </a:pPr>
            <a:r>
              <a:rPr lang="en-US" sz="2400" dirty="0"/>
              <a:t>Includes:</a:t>
            </a:r>
          </a:p>
          <a:p>
            <a:pPr marL="1028700" lvl="1" indent="-342900">
              <a:lnSpc>
                <a:spcPct val="100000"/>
              </a:lnSpc>
            </a:pPr>
            <a:r>
              <a:rPr lang="en-US" sz="1800" dirty="0">
                <a:latin typeface="Arial" panose="020B0604020202020204" pitchFamily="34" charset="0"/>
                <a:cs typeface="Arial" panose="020B0604020202020204" pitchFamily="34" charset="0"/>
              </a:rPr>
              <a:t>Satisfaction with managing present situation</a:t>
            </a:r>
          </a:p>
          <a:p>
            <a:pPr marL="1028700" lvl="1" indent="-342900">
              <a:lnSpc>
                <a:spcPct val="100000"/>
              </a:lnSpc>
            </a:pPr>
            <a:r>
              <a:rPr lang="en-US" sz="1800" dirty="0">
                <a:latin typeface="Arial" panose="020B0604020202020204" pitchFamily="34" charset="0"/>
                <a:cs typeface="Arial" panose="020B0604020202020204" pitchFamily="34" charset="0"/>
              </a:rPr>
              <a:t>Feeling of having choices</a:t>
            </a:r>
          </a:p>
          <a:p>
            <a:pPr marL="1028700" lvl="1" indent="-342900">
              <a:lnSpc>
                <a:spcPct val="100000"/>
              </a:lnSpc>
            </a:pPr>
            <a:r>
              <a:rPr lang="en-US" sz="1800" dirty="0">
                <a:latin typeface="Arial" panose="020B0604020202020204" pitchFamily="34" charset="0"/>
                <a:cs typeface="Arial" panose="020B0604020202020204" pitchFamily="34" charset="0"/>
              </a:rPr>
              <a:t>Feeling some control over life</a:t>
            </a:r>
          </a:p>
          <a:p>
            <a:pPr marL="1028700" lvl="1" indent="-342900">
              <a:lnSpc>
                <a:spcPct val="100000"/>
              </a:lnSpc>
            </a:pPr>
            <a:r>
              <a:rPr lang="en-US" sz="1800" dirty="0">
                <a:latin typeface="Arial" panose="020B0604020202020204" pitchFamily="34" charset="0"/>
                <a:cs typeface="Arial" panose="020B0604020202020204" pitchFamily="34" charset="0"/>
              </a:rPr>
              <a:t>How you feel about the future</a:t>
            </a:r>
          </a:p>
        </p:txBody>
      </p:sp>
      <p:pic>
        <p:nvPicPr>
          <p:cNvPr id="6" name="Picture 5" descr="Logo&#10;&#10;Description automatically generated">
            <a:extLst>
              <a:ext uri="{FF2B5EF4-FFF2-40B4-BE49-F238E27FC236}">
                <a16:creationId xmlns:a16="http://schemas.microsoft.com/office/drawing/2014/main" id="{D7ABDB3A-3918-408E-A4C6-B0DC4A1AFF90}"/>
              </a:ext>
            </a:extLst>
          </p:cNvPr>
          <p:cNvPicPr>
            <a:picLocks noChangeAspect="1"/>
          </p:cNvPicPr>
          <p:nvPr/>
        </p:nvPicPr>
        <p:blipFill rotWithShape="1">
          <a:blip r:embed="rId3"/>
          <a:srcRect l="32078" t="16830" r="30291" b="11344"/>
          <a:stretch/>
        </p:blipFill>
        <p:spPr>
          <a:xfrm>
            <a:off x="6905991" y="2048728"/>
            <a:ext cx="1621800" cy="3095625"/>
          </a:xfrm>
          <a:prstGeom prst="rect">
            <a:avLst/>
          </a:prstGeom>
        </p:spPr>
      </p:pic>
    </p:spTree>
    <p:extLst>
      <p:ext uri="{BB962C8B-B14F-4D97-AF65-F5344CB8AC3E}">
        <p14:creationId xmlns:p14="http://schemas.microsoft.com/office/powerpoint/2010/main" val="159717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62FF26-1174-40B1-A3D8-930F56CA4214}"/>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11</a:t>
            </a:fld>
            <a:endParaRPr lang="en-US"/>
          </a:p>
        </p:txBody>
      </p:sp>
      <p:sp>
        <p:nvSpPr>
          <p:cNvPr id="4" name="Title 3">
            <a:extLst>
              <a:ext uri="{FF2B5EF4-FFF2-40B4-BE49-F238E27FC236}">
                <a16:creationId xmlns:a16="http://schemas.microsoft.com/office/drawing/2014/main" id="{12BD1601-A44D-4E0D-8F5E-B4881D67915A}"/>
              </a:ext>
            </a:extLst>
          </p:cNvPr>
          <p:cNvSpPr>
            <a:spLocks noGrp="1"/>
          </p:cNvSpPr>
          <p:nvPr>
            <p:ph type="ctrTitle"/>
          </p:nvPr>
        </p:nvSpPr>
        <p:spPr>
          <a:xfrm>
            <a:off x="849923" y="243892"/>
            <a:ext cx="8192146" cy="528585"/>
          </a:xfrm>
        </p:spPr>
        <p:txBody>
          <a:bodyPr>
            <a:normAutofit/>
          </a:bodyPr>
          <a:lstStyle/>
          <a:p>
            <a:r>
              <a:rPr lang="en-US" sz="2400" dirty="0"/>
              <a:t>Core Elements of the Personal Finance Ecosystem</a:t>
            </a:r>
          </a:p>
        </p:txBody>
      </p:sp>
      <p:pic>
        <p:nvPicPr>
          <p:cNvPr id="8" name="Picture 7" descr="A diagram of a diagram of a diagram&#10;&#10;Description automatically generated with medium confidence">
            <a:extLst>
              <a:ext uri="{FF2B5EF4-FFF2-40B4-BE49-F238E27FC236}">
                <a16:creationId xmlns:a16="http://schemas.microsoft.com/office/drawing/2014/main" id="{013A7AD0-D91B-5746-0D7B-AED2C0A2AC31}"/>
              </a:ext>
            </a:extLst>
          </p:cNvPr>
          <p:cNvPicPr>
            <a:picLocks noChangeAspect="1"/>
          </p:cNvPicPr>
          <p:nvPr/>
        </p:nvPicPr>
        <p:blipFill>
          <a:blip r:embed="rId3"/>
          <a:stretch>
            <a:fillRect/>
          </a:stretch>
        </p:blipFill>
        <p:spPr>
          <a:xfrm>
            <a:off x="849923" y="980552"/>
            <a:ext cx="6910754" cy="5236299"/>
          </a:xfrm>
          <a:prstGeom prst="rect">
            <a:avLst/>
          </a:prstGeom>
        </p:spPr>
      </p:pic>
    </p:spTree>
    <p:extLst>
      <p:ext uri="{BB962C8B-B14F-4D97-AF65-F5344CB8AC3E}">
        <p14:creationId xmlns:p14="http://schemas.microsoft.com/office/powerpoint/2010/main" val="62081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venn diagram&#10;&#10;Description automatically generated">
            <a:extLst>
              <a:ext uri="{FF2B5EF4-FFF2-40B4-BE49-F238E27FC236}">
                <a16:creationId xmlns:a16="http://schemas.microsoft.com/office/drawing/2014/main" id="{20E7CA3E-7C73-4B14-B52D-6BE57A83B1FE}"/>
              </a:ext>
            </a:extLst>
          </p:cNvPr>
          <p:cNvPicPr>
            <a:picLocks noChangeAspect="1"/>
          </p:cNvPicPr>
          <p:nvPr/>
        </p:nvPicPr>
        <p:blipFill>
          <a:blip r:embed="rId3"/>
          <a:stretch>
            <a:fillRect/>
          </a:stretch>
        </p:blipFill>
        <p:spPr>
          <a:xfrm>
            <a:off x="5264452" y="1885344"/>
            <a:ext cx="3087312" cy="3087312"/>
          </a:xfrm>
          <a:prstGeom prst="rect">
            <a:avLst/>
          </a:prstGeom>
        </p:spPr>
      </p:pic>
      <p:sp>
        <p:nvSpPr>
          <p:cNvPr id="3" name="Slide Number Placeholder 2">
            <a:extLst>
              <a:ext uri="{FF2B5EF4-FFF2-40B4-BE49-F238E27FC236}">
                <a16:creationId xmlns:a16="http://schemas.microsoft.com/office/drawing/2014/main" id="{28F3B189-FD83-4C28-9BA8-0026F7455FD8}"/>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12</a:t>
            </a:fld>
            <a:endParaRPr lang="en-US"/>
          </a:p>
        </p:txBody>
      </p:sp>
      <p:sp>
        <p:nvSpPr>
          <p:cNvPr id="4" name="Title 3">
            <a:extLst>
              <a:ext uri="{FF2B5EF4-FFF2-40B4-BE49-F238E27FC236}">
                <a16:creationId xmlns:a16="http://schemas.microsoft.com/office/drawing/2014/main" id="{2E30C545-9777-4396-AED3-E94A71B9E92C}"/>
              </a:ext>
            </a:extLst>
          </p:cNvPr>
          <p:cNvSpPr>
            <a:spLocks noGrp="1"/>
          </p:cNvSpPr>
          <p:nvPr>
            <p:ph type="ctrTitle"/>
          </p:nvPr>
        </p:nvSpPr>
        <p:spPr>
          <a:xfrm>
            <a:off x="868035" y="0"/>
            <a:ext cx="6858000" cy="782273"/>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i="0" kern="1200" dirty="0">
                <a:solidFill>
                  <a:srgbClr val="505961"/>
                </a:solidFill>
                <a:effectLst/>
                <a:latin typeface="Arial" panose="020B0604020202020204" pitchFamily="34" charset="0"/>
                <a:ea typeface="+mj-ea"/>
                <a:cs typeface="Arial" panose="020B0604020202020204" pitchFamily="34" charset="0"/>
              </a:rPr>
              <a:t>Foundational Factors </a:t>
            </a:r>
            <a:endParaRPr lang="en-US" sz="2400" dirty="0"/>
          </a:p>
        </p:txBody>
      </p:sp>
      <p:sp>
        <p:nvSpPr>
          <p:cNvPr id="9" name="Content Placeholder 1">
            <a:extLst>
              <a:ext uri="{FF2B5EF4-FFF2-40B4-BE49-F238E27FC236}">
                <a16:creationId xmlns:a16="http://schemas.microsoft.com/office/drawing/2014/main" id="{95C0BC5A-2545-47DE-B3EE-204DF8507020}"/>
              </a:ext>
            </a:extLst>
          </p:cNvPr>
          <p:cNvSpPr>
            <a:spLocks noGrp="1"/>
          </p:cNvSpPr>
          <p:nvPr>
            <p:ph sz="half" idx="4294967295"/>
          </p:nvPr>
        </p:nvSpPr>
        <p:spPr>
          <a:xfrm>
            <a:off x="708767" y="1341438"/>
            <a:ext cx="4555685" cy="4835525"/>
          </a:xfrm>
        </p:spPr>
        <p:txBody>
          <a:bodyPr>
            <a:noAutofit/>
          </a:bodyPr>
          <a:lstStyle/>
          <a:p>
            <a:pPr marL="342900" indent="-342900">
              <a:lnSpc>
                <a:spcPct val="100000"/>
              </a:lnSpc>
              <a:buFont typeface="Arial" panose="020B0604020202020204" pitchFamily="34" charset="0"/>
              <a:buChar char="•"/>
            </a:pPr>
            <a:r>
              <a:rPr lang="en-US" sz="2000" dirty="0"/>
              <a:t>Wide variety of aspects that influence each part of the framework </a:t>
            </a:r>
          </a:p>
          <a:p>
            <a:pPr marL="342900" indent="-342900">
              <a:lnSpc>
                <a:spcPct val="100000"/>
              </a:lnSpc>
              <a:buFont typeface="Arial" panose="020B0604020202020204" pitchFamily="34" charset="0"/>
              <a:buChar char="•"/>
            </a:pPr>
            <a:r>
              <a:rPr lang="en-US" sz="2000" dirty="0"/>
              <a:t>Factors are relevant for all individuals, but uniquely influence each person</a:t>
            </a:r>
          </a:p>
          <a:p>
            <a:pPr marL="342900" indent="-342900">
              <a:lnSpc>
                <a:spcPct val="100000"/>
              </a:lnSpc>
              <a:buFont typeface="Arial" panose="020B0604020202020204" pitchFamily="34" charset="0"/>
              <a:buChar char="•"/>
            </a:pPr>
            <a:r>
              <a:rPr lang="en-US" sz="2000" dirty="0"/>
              <a:t>Includes both internal and external factors </a:t>
            </a:r>
          </a:p>
        </p:txBody>
      </p:sp>
    </p:spTree>
    <p:extLst>
      <p:ext uri="{BB962C8B-B14F-4D97-AF65-F5344CB8AC3E}">
        <p14:creationId xmlns:p14="http://schemas.microsoft.com/office/powerpoint/2010/main" val="28509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BB596D-C1A8-4AD5-86F1-C53061E51257}"/>
              </a:ext>
            </a:extLst>
          </p:cNvPr>
          <p:cNvSpPr>
            <a:spLocks noGrp="1"/>
          </p:cNvSpPr>
          <p:nvPr>
            <p:ph sz="half" idx="4294967295"/>
          </p:nvPr>
        </p:nvSpPr>
        <p:spPr>
          <a:xfrm>
            <a:off x="959475" y="1341913"/>
            <a:ext cx="6858000" cy="4835052"/>
          </a:xfrm>
        </p:spPr>
        <p:txBody>
          <a:bodyPr/>
          <a:lstStyle/>
          <a:p>
            <a:pPr marL="0" indent="0">
              <a:buNone/>
            </a:pPr>
            <a:r>
              <a:rPr lang="en-US" b="1" dirty="0"/>
              <a:t>General Skills and Competencies</a:t>
            </a:r>
          </a:p>
          <a:p>
            <a:pPr marL="0" indent="0">
              <a:buNone/>
            </a:pPr>
            <a:endParaRPr lang="en-US" b="1" dirty="0"/>
          </a:p>
          <a:p>
            <a:pPr marL="0" indent="0">
              <a:buNone/>
            </a:pPr>
            <a:r>
              <a:rPr lang="en-US" b="1" dirty="0"/>
              <a:t>Values and Beliefs</a:t>
            </a:r>
          </a:p>
          <a:p>
            <a:pPr marL="0" indent="0">
              <a:buNone/>
            </a:pPr>
            <a:endParaRPr lang="en-US" b="1" dirty="0"/>
          </a:p>
          <a:p>
            <a:pPr marL="0" indent="0">
              <a:buNone/>
            </a:pPr>
            <a:r>
              <a:rPr lang="en-US" b="1" dirty="0"/>
              <a:t>Family and Culture</a:t>
            </a:r>
          </a:p>
          <a:p>
            <a:pPr marL="0" indent="0">
              <a:buNone/>
            </a:pPr>
            <a:endParaRPr lang="en-US" b="1" dirty="0"/>
          </a:p>
          <a:p>
            <a:pPr marL="0" indent="0">
              <a:buNone/>
            </a:pPr>
            <a:r>
              <a:rPr lang="en-US" b="1" dirty="0"/>
              <a:t>Socioeconomics and Geography</a:t>
            </a:r>
          </a:p>
        </p:txBody>
      </p:sp>
      <p:sp>
        <p:nvSpPr>
          <p:cNvPr id="3" name="Slide Number Placeholder 2">
            <a:extLst>
              <a:ext uri="{FF2B5EF4-FFF2-40B4-BE49-F238E27FC236}">
                <a16:creationId xmlns:a16="http://schemas.microsoft.com/office/drawing/2014/main" id="{785C6A7D-AD14-4D54-A83E-9C52EBBA03A0}"/>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13</a:t>
            </a:fld>
            <a:endParaRPr lang="en-US"/>
          </a:p>
        </p:txBody>
      </p:sp>
      <p:sp>
        <p:nvSpPr>
          <p:cNvPr id="4" name="Title 3">
            <a:extLst>
              <a:ext uri="{FF2B5EF4-FFF2-40B4-BE49-F238E27FC236}">
                <a16:creationId xmlns:a16="http://schemas.microsoft.com/office/drawing/2014/main" id="{FE7AF6FC-14C3-40BB-8F0B-AE7CEC34F245}"/>
              </a:ext>
            </a:extLst>
          </p:cNvPr>
          <p:cNvSpPr>
            <a:spLocks noGrp="1"/>
          </p:cNvSpPr>
          <p:nvPr>
            <p:ph type="ctrTitle"/>
          </p:nvPr>
        </p:nvSpPr>
        <p:spPr>
          <a:xfrm>
            <a:off x="866019" y="-2946"/>
            <a:ext cx="6858000" cy="782273"/>
          </a:xfrm>
        </p:spPr>
        <p:txBody>
          <a:bodyPr>
            <a:normAutofit/>
          </a:bodyPr>
          <a:lstStyle/>
          <a:p>
            <a:r>
              <a:rPr lang="en-US" sz="2400" dirty="0"/>
              <a:t>Foundational Factors</a:t>
            </a:r>
          </a:p>
        </p:txBody>
      </p:sp>
      <p:pic>
        <p:nvPicPr>
          <p:cNvPr id="6" name="Picture 5" descr="Icon&#10;&#10;Description automatically generated">
            <a:extLst>
              <a:ext uri="{FF2B5EF4-FFF2-40B4-BE49-F238E27FC236}">
                <a16:creationId xmlns:a16="http://schemas.microsoft.com/office/drawing/2014/main" id="{DC4DFE94-4036-4390-B07A-57A9AC89C7A3}"/>
              </a:ext>
            </a:extLst>
          </p:cNvPr>
          <p:cNvPicPr>
            <a:picLocks noChangeAspect="1"/>
          </p:cNvPicPr>
          <p:nvPr/>
        </p:nvPicPr>
        <p:blipFill>
          <a:blip r:embed="rId3"/>
          <a:stretch>
            <a:fillRect/>
          </a:stretch>
        </p:blipFill>
        <p:spPr>
          <a:xfrm>
            <a:off x="249807" y="3397768"/>
            <a:ext cx="685800" cy="685800"/>
          </a:xfrm>
          <a:prstGeom prst="rect">
            <a:avLst/>
          </a:prstGeom>
        </p:spPr>
      </p:pic>
      <p:pic>
        <p:nvPicPr>
          <p:cNvPr id="8" name="Picture 7" descr="Icon&#10;&#10;Description automatically generated">
            <a:extLst>
              <a:ext uri="{FF2B5EF4-FFF2-40B4-BE49-F238E27FC236}">
                <a16:creationId xmlns:a16="http://schemas.microsoft.com/office/drawing/2014/main" id="{E10FCEB4-E71C-48B0-823E-3FF5A97DA7DC}"/>
              </a:ext>
            </a:extLst>
          </p:cNvPr>
          <p:cNvPicPr>
            <a:picLocks noChangeAspect="1"/>
          </p:cNvPicPr>
          <p:nvPr/>
        </p:nvPicPr>
        <p:blipFill>
          <a:blip r:embed="rId4"/>
          <a:stretch>
            <a:fillRect/>
          </a:stretch>
        </p:blipFill>
        <p:spPr>
          <a:xfrm>
            <a:off x="225939" y="1330106"/>
            <a:ext cx="685800" cy="685800"/>
          </a:xfrm>
          <a:prstGeom prst="rect">
            <a:avLst/>
          </a:prstGeom>
        </p:spPr>
      </p:pic>
      <p:pic>
        <p:nvPicPr>
          <p:cNvPr id="10" name="Picture 9" descr="Icon&#10;&#10;Description automatically generated">
            <a:extLst>
              <a:ext uri="{FF2B5EF4-FFF2-40B4-BE49-F238E27FC236}">
                <a16:creationId xmlns:a16="http://schemas.microsoft.com/office/drawing/2014/main" id="{BAE4E404-4AC4-4311-A846-21968E025D80}"/>
              </a:ext>
            </a:extLst>
          </p:cNvPr>
          <p:cNvPicPr>
            <a:picLocks noChangeAspect="1"/>
          </p:cNvPicPr>
          <p:nvPr/>
        </p:nvPicPr>
        <p:blipFill>
          <a:blip r:embed="rId5"/>
          <a:stretch>
            <a:fillRect/>
          </a:stretch>
        </p:blipFill>
        <p:spPr>
          <a:xfrm>
            <a:off x="269249" y="4529300"/>
            <a:ext cx="685800" cy="685800"/>
          </a:xfrm>
          <a:prstGeom prst="rect">
            <a:avLst/>
          </a:prstGeom>
        </p:spPr>
      </p:pic>
      <p:pic>
        <p:nvPicPr>
          <p:cNvPr id="12" name="Picture 11" descr="Icon&#10;&#10;Description automatically generated">
            <a:extLst>
              <a:ext uri="{FF2B5EF4-FFF2-40B4-BE49-F238E27FC236}">
                <a16:creationId xmlns:a16="http://schemas.microsoft.com/office/drawing/2014/main" id="{1D3C1C59-EC42-4797-ABE8-367313B995D8}"/>
              </a:ext>
            </a:extLst>
          </p:cNvPr>
          <p:cNvPicPr>
            <a:picLocks noChangeAspect="1"/>
          </p:cNvPicPr>
          <p:nvPr/>
        </p:nvPicPr>
        <p:blipFill>
          <a:blip r:embed="rId6"/>
          <a:stretch>
            <a:fillRect/>
          </a:stretch>
        </p:blipFill>
        <p:spPr>
          <a:xfrm>
            <a:off x="269249" y="2431533"/>
            <a:ext cx="685800" cy="685800"/>
          </a:xfrm>
          <a:prstGeom prst="rect">
            <a:avLst/>
          </a:prstGeom>
        </p:spPr>
      </p:pic>
      <p:sp>
        <p:nvSpPr>
          <p:cNvPr id="14" name="TextBox 13">
            <a:extLst>
              <a:ext uri="{FF2B5EF4-FFF2-40B4-BE49-F238E27FC236}">
                <a16:creationId xmlns:a16="http://schemas.microsoft.com/office/drawing/2014/main" id="{D867E51B-4123-409F-8D7C-911D12067E1B}"/>
              </a:ext>
            </a:extLst>
          </p:cNvPr>
          <p:cNvSpPr txBox="1"/>
          <p:nvPr/>
        </p:nvSpPr>
        <p:spPr>
          <a:xfrm>
            <a:off x="959475" y="1754296"/>
            <a:ext cx="7572376" cy="523220"/>
          </a:xfrm>
          <a:prstGeom prst="rect">
            <a:avLst/>
          </a:prstGeom>
          <a:noFill/>
        </p:spPr>
        <p:txBody>
          <a:bodyPr wrap="square" lIns="91440" tIns="45720" rIns="91440" bIns="45720" rtlCol="0" anchor="t">
            <a:spAutoFit/>
          </a:bodyPr>
          <a:lstStyle/>
          <a:p>
            <a:r>
              <a:rPr lang="en-US" sz="1400" dirty="0">
                <a:latin typeface="Arial"/>
                <a:cs typeface="Arial"/>
              </a:rPr>
              <a:t>Includes basic literacy and numeracy, problem-solving skills, critical thinking, information literacy, executive function, self-advocacy, communication, and persistence.</a:t>
            </a: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168B720-A642-4221-A9E1-E07D5E84DF57}"/>
              </a:ext>
            </a:extLst>
          </p:cNvPr>
          <p:cNvSpPr txBox="1"/>
          <p:nvPr/>
        </p:nvSpPr>
        <p:spPr>
          <a:xfrm>
            <a:off x="959475" y="2774433"/>
            <a:ext cx="7572376" cy="523220"/>
          </a:xfrm>
          <a:prstGeom prst="rect">
            <a:avLst/>
          </a:prstGeom>
          <a:noFill/>
        </p:spPr>
        <p:txBody>
          <a:bodyPr wrap="square" lIns="91440" tIns="45720" rIns="91440" bIns="45720" rtlCol="0" anchor="t">
            <a:spAutoFit/>
          </a:bodyPr>
          <a:lstStyle/>
          <a:p>
            <a:r>
              <a:rPr lang="en-US" sz="1400" dirty="0">
                <a:latin typeface="Arial"/>
                <a:cs typeface="Arial"/>
              </a:rPr>
              <a:t>Includes internal factors like motivation, affect, attitudes, cognitive bias, time discounting, risk preference, stress, trust in the financial system, and other mental constructs.</a:t>
            </a:r>
            <a:endParaRPr 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E32B184-10B4-4F52-85F4-E7D11FFE73DB}"/>
              </a:ext>
            </a:extLst>
          </p:cNvPr>
          <p:cNvSpPr txBox="1"/>
          <p:nvPr/>
        </p:nvSpPr>
        <p:spPr>
          <a:xfrm>
            <a:off x="959475" y="4823971"/>
            <a:ext cx="7571232" cy="523220"/>
          </a:xfrm>
          <a:prstGeom prst="rect">
            <a:avLst/>
          </a:prstGeom>
          <a:noFill/>
        </p:spPr>
        <p:txBody>
          <a:bodyPr wrap="square" lIns="91440" tIns="45720" rIns="91440" bIns="45720" rtlCol="0" anchor="t">
            <a:spAutoFit/>
          </a:bodyPr>
          <a:lstStyle/>
          <a:p>
            <a:r>
              <a:rPr lang="en-US" sz="1400" dirty="0">
                <a:latin typeface="Arial"/>
                <a:cs typeface="Arial"/>
              </a:rPr>
              <a:t>Includes overarching factors like the state of the economy, socioeconomics and systemic inequality, and issues specific to a particular region or locale.</a:t>
            </a: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DEB82D6-4C47-4A44-B038-8EF0078BF237}"/>
              </a:ext>
            </a:extLst>
          </p:cNvPr>
          <p:cNvSpPr txBox="1"/>
          <p:nvPr/>
        </p:nvSpPr>
        <p:spPr>
          <a:xfrm>
            <a:off x="959475" y="3802929"/>
            <a:ext cx="7571232" cy="307777"/>
          </a:xfrm>
          <a:prstGeom prst="rect">
            <a:avLst/>
          </a:prstGeom>
          <a:noFill/>
        </p:spPr>
        <p:txBody>
          <a:bodyPr wrap="square" lIns="91440" tIns="45720" rIns="91440" bIns="45720" rtlCol="0" anchor="t">
            <a:spAutoFit/>
          </a:bodyPr>
          <a:lstStyle/>
          <a:p>
            <a:r>
              <a:rPr lang="en-US" sz="1400" dirty="0">
                <a:latin typeface="Arial"/>
                <a:cs typeface="Arial"/>
              </a:rPr>
              <a:t>Includes personal factors like family socialization, family composition, and culture.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2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536A3-3C2F-433A-8E49-55BD5F5DE7AC}"/>
              </a:ext>
            </a:extLst>
          </p:cNvPr>
          <p:cNvSpPr>
            <a:spLocks noGrp="1"/>
          </p:cNvSpPr>
          <p:nvPr>
            <p:ph sz="half" idx="4294967295"/>
          </p:nvPr>
        </p:nvSpPr>
        <p:spPr>
          <a:xfrm>
            <a:off x="762526" y="1341913"/>
            <a:ext cx="4495274" cy="4835052"/>
          </a:xfrm>
        </p:spPr>
        <p:txBody>
          <a:bodyPr>
            <a:noAutofit/>
          </a:bodyPr>
          <a:lstStyle/>
          <a:p>
            <a:pPr marL="0" indent="0">
              <a:lnSpc>
                <a:spcPct val="100000"/>
              </a:lnSpc>
              <a:buNone/>
            </a:pPr>
            <a:r>
              <a:rPr lang="en-US" sz="2000" dirty="0">
                <a:latin typeface="Arial" panose="020B0604020202020204" pitchFamily="34" charset="0"/>
                <a:cs typeface="Arial" panose="020B0604020202020204" pitchFamily="34" charset="0"/>
              </a:rPr>
              <a:t>An individual’s ability to act in their own self-defined best financial interest</a:t>
            </a:r>
          </a:p>
          <a:p>
            <a:pPr marL="0" indent="0">
              <a:lnSpc>
                <a:spcPct val="100000"/>
              </a:lnSpc>
              <a:buNone/>
            </a:pPr>
            <a:r>
              <a:rPr lang="en-US" sz="2000" dirty="0">
                <a:latin typeface="Arial" panose="020B0604020202020204" pitchFamily="34" charset="0"/>
                <a:cs typeface="Arial" panose="020B0604020202020204" pitchFamily="34" charset="0"/>
              </a:rPr>
              <a:t>Comprised of two key elements:</a:t>
            </a:r>
          </a:p>
          <a:p>
            <a:pPr marL="342900" indent="-3429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Financial knowledge and skills to decide or act</a:t>
            </a:r>
          </a:p>
          <a:p>
            <a:pPr marL="342900" indent="-3429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Opportunity to take action and exercise choice within financial society</a:t>
            </a:r>
          </a:p>
        </p:txBody>
      </p:sp>
      <p:sp>
        <p:nvSpPr>
          <p:cNvPr id="3" name="Slide Number Placeholder 2">
            <a:extLst>
              <a:ext uri="{FF2B5EF4-FFF2-40B4-BE49-F238E27FC236}">
                <a16:creationId xmlns:a16="http://schemas.microsoft.com/office/drawing/2014/main" id="{4B120D68-688D-4769-8CF3-01A50C071A10}"/>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14</a:t>
            </a:fld>
            <a:endParaRPr lang="en-US"/>
          </a:p>
        </p:txBody>
      </p:sp>
      <p:sp>
        <p:nvSpPr>
          <p:cNvPr id="4" name="Title 3">
            <a:extLst>
              <a:ext uri="{FF2B5EF4-FFF2-40B4-BE49-F238E27FC236}">
                <a16:creationId xmlns:a16="http://schemas.microsoft.com/office/drawing/2014/main" id="{B25F514D-1EC4-4BB5-87CD-53F3E73A0AF2}"/>
              </a:ext>
            </a:extLst>
          </p:cNvPr>
          <p:cNvSpPr>
            <a:spLocks noGrp="1"/>
          </p:cNvSpPr>
          <p:nvPr>
            <p:ph type="ctrTitle"/>
          </p:nvPr>
        </p:nvSpPr>
        <p:spPr>
          <a:xfrm>
            <a:off x="868035" y="0"/>
            <a:ext cx="6858000" cy="782273"/>
          </a:xfrm>
        </p:spPr>
        <p:txBody>
          <a:bodyPr>
            <a:normAutofit/>
          </a:bodyPr>
          <a:lstStyle/>
          <a:p>
            <a:r>
              <a:rPr lang="en-US" sz="2400" dirty="0"/>
              <a:t>Financial Knowledge and Access</a:t>
            </a:r>
          </a:p>
        </p:txBody>
      </p:sp>
      <p:pic>
        <p:nvPicPr>
          <p:cNvPr id="5" name="Picture 4" descr="Diagram&#10;&#10;Description automatically generated">
            <a:extLst>
              <a:ext uri="{FF2B5EF4-FFF2-40B4-BE49-F238E27FC236}">
                <a16:creationId xmlns:a16="http://schemas.microsoft.com/office/drawing/2014/main" id="{4961F93B-144F-EEA7-62F0-9BF5881714FA}"/>
              </a:ext>
            </a:extLst>
          </p:cNvPr>
          <p:cNvPicPr>
            <a:picLocks noChangeAspect="1"/>
          </p:cNvPicPr>
          <p:nvPr/>
        </p:nvPicPr>
        <p:blipFill>
          <a:blip r:embed="rId3"/>
          <a:stretch>
            <a:fillRect/>
          </a:stretch>
        </p:blipFill>
        <p:spPr>
          <a:xfrm>
            <a:off x="5402282" y="1962479"/>
            <a:ext cx="3087312" cy="3087312"/>
          </a:xfrm>
          <a:prstGeom prst="rect">
            <a:avLst/>
          </a:prstGeom>
        </p:spPr>
      </p:pic>
    </p:spTree>
    <p:extLst>
      <p:ext uri="{BB962C8B-B14F-4D97-AF65-F5344CB8AC3E}">
        <p14:creationId xmlns:p14="http://schemas.microsoft.com/office/powerpoint/2010/main" val="300056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92DC77-2F7B-4FC3-A4F6-6E2E0775BE6A}"/>
              </a:ext>
            </a:extLst>
          </p:cNvPr>
          <p:cNvSpPr>
            <a:spLocks noGrp="1"/>
          </p:cNvSpPr>
          <p:nvPr>
            <p:ph sz="half" idx="4294967295"/>
          </p:nvPr>
        </p:nvSpPr>
        <p:spPr>
          <a:xfrm>
            <a:off x="1084550" y="1262230"/>
            <a:ext cx="6858000" cy="4835052"/>
          </a:xfrm>
        </p:spPr>
        <p:txBody>
          <a:bodyPr/>
          <a:lstStyle/>
          <a:p>
            <a:pPr marL="0" indent="0">
              <a:lnSpc>
                <a:spcPct val="100000"/>
              </a:lnSpc>
              <a:buNone/>
            </a:pPr>
            <a:r>
              <a:rPr lang="en-US" b="1" dirty="0"/>
              <a:t>Financial Knowledge and Skills</a:t>
            </a:r>
          </a:p>
          <a:p>
            <a:pPr marL="0" indent="0">
              <a:lnSpc>
                <a:spcPct val="100000"/>
              </a:lnSpc>
              <a:buNone/>
            </a:pPr>
            <a:endParaRPr lang="en-US" b="1" dirty="0"/>
          </a:p>
          <a:p>
            <a:pPr marL="0" indent="0">
              <a:lnSpc>
                <a:spcPct val="100000"/>
              </a:lnSpc>
              <a:buNone/>
            </a:pPr>
            <a:endParaRPr lang="en-US" b="1" dirty="0"/>
          </a:p>
          <a:p>
            <a:pPr marL="0" indent="0">
              <a:lnSpc>
                <a:spcPct val="100000"/>
              </a:lnSpc>
              <a:buNone/>
            </a:pPr>
            <a:endParaRPr lang="en-US" b="1" dirty="0"/>
          </a:p>
          <a:p>
            <a:pPr marL="0" indent="0">
              <a:lnSpc>
                <a:spcPct val="100000"/>
              </a:lnSpc>
              <a:buNone/>
            </a:pPr>
            <a:br>
              <a:rPr lang="en-US" b="1" dirty="0"/>
            </a:br>
            <a:r>
              <a:rPr lang="en-US" b="1" dirty="0"/>
              <a:t>Access and Inclusion</a:t>
            </a:r>
          </a:p>
        </p:txBody>
      </p:sp>
      <p:sp>
        <p:nvSpPr>
          <p:cNvPr id="3" name="Slide Number Placeholder 2">
            <a:extLst>
              <a:ext uri="{FF2B5EF4-FFF2-40B4-BE49-F238E27FC236}">
                <a16:creationId xmlns:a16="http://schemas.microsoft.com/office/drawing/2014/main" id="{5D4B7857-13D3-4311-9852-D371A9BDE354}"/>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15</a:t>
            </a:fld>
            <a:endParaRPr lang="en-US"/>
          </a:p>
        </p:txBody>
      </p:sp>
      <p:sp>
        <p:nvSpPr>
          <p:cNvPr id="4" name="Title 3">
            <a:extLst>
              <a:ext uri="{FF2B5EF4-FFF2-40B4-BE49-F238E27FC236}">
                <a16:creationId xmlns:a16="http://schemas.microsoft.com/office/drawing/2014/main" id="{F15EC837-85F8-4EDD-BE82-8CDCDE4F16D9}"/>
              </a:ext>
            </a:extLst>
          </p:cNvPr>
          <p:cNvSpPr>
            <a:spLocks noGrp="1"/>
          </p:cNvSpPr>
          <p:nvPr>
            <p:ph type="ctrTitle"/>
          </p:nvPr>
        </p:nvSpPr>
        <p:spPr>
          <a:xfrm>
            <a:off x="858988" y="0"/>
            <a:ext cx="6858000" cy="782273"/>
          </a:xfrm>
        </p:spPr>
        <p:txBody>
          <a:bodyPr>
            <a:normAutofit/>
          </a:bodyPr>
          <a:lstStyle/>
          <a:p>
            <a:r>
              <a:rPr lang="en-US" sz="2400" dirty="0"/>
              <a:t>Financial Knowledge and Access</a:t>
            </a:r>
          </a:p>
        </p:txBody>
      </p:sp>
      <p:pic>
        <p:nvPicPr>
          <p:cNvPr id="6" name="Picture 5" descr="Icon&#10;&#10;Description automatically generated">
            <a:extLst>
              <a:ext uri="{FF2B5EF4-FFF2-40B4-BE49-F238E27FC236}">
                <a16:creationId xmlns:a16="http://schemas.microsoft.com/office/drawing/2014/main" id="{7F6F034A-B0B7-48A9-96AF-A0FFA124506A}"/>
              </a:ext>
            </a:extLst>
          </p:cNvPr>
          <p:cNvPicPr>
            <a:picLocks noChangeAspect="1"/>
          </p:cNvPicPr>
          <p:nvPr/>
        </p:nvPicPr>
        <p:blipFill>
          <a:blip r:embed="rId3"/>
          <a:stretch>
            <a:fillRect/>
          </a:stretch>
        </p:blipFill>
        <p:spPr>
          <a:xfrm>
            <a:off x="398750" y="4100181"/>
            <a:ext cx="685800" cy="685800"/>
          </a:xfrm>
          <a:prstGeom prst="rect">
            <a:avLst/>
          </a:prstGeom>
        </p:spPr>
      </p:pic>
      <p:pic>
        <p:nvPicPr>
          <p:cNvPr id="8" name="Picture 7" descr="Icon&#10;&#10;Description automatically generated">
            <a:extLst>
              <a:ext uri="{FF2B5EF4-FFF2-40B4-BE49-F238E27FC236}">
                <a16:creationId xmlns:a16="http://schemas.microsoft.com/office/drawing/2014/main" id="{F1889EBD-DDBD-4B5F-938E-12AEB4241178}"/>
              </a:ext>
            </a:extLst>
          </p:cNvPr>
          <p:cNvPicPr>
            <a:picLocks noChangeAspect="1"/>
          </p:cNvPicPr>
          <p:nvPr/>
        </p:nvPicPr>
        <p:blipFill>
          <a:blip r:embed="rId4"/>
          <a:stretch>
            <a:fillRect/>
          </a:stretch>
        </p:blipFill>
        <p:spPr>
          <a:xfrm>
            <a:off x="398750" y="1415864"/>
            <a:ext cx="685800" cy="685800"/>
          </a:xfrm>
          <a:prstGeom prst="rect">
            <a:avLst/>
          </a:prstGeom>
        </p:spPr>
      </p:pic>
      <p:sp>
        <p:nvSpPr>
          <p:cNvPr id="10" name="TextBox 9">
            <a:extLst>
              <a:ext uri="{FF2B5EF4-FFF2-40B4-BE49-F238E27FC236}">
                <a16:creationId xmlns:a16="http://schemas.microsoft.com/office/drawing/2014/main" id="{F190D7D5-53FC-4A39-A88A-91DAE697F966}"/>
              </a:ext>
            </a:extLst>
          </p:cNvPr>
          <p:cNvSpPr txBox="1"/>
          <p:nvPr/>
        </p:nvSpPr>
        <p:spPr>
          <a:xfrm>
            <a:off x="1108944" y="1704121"/>
            <a:ext cx="6394470" cy="1893339"/>
          </a:xfrm>
          <a:prstGeom prst="rect">
            <a:avLst/>
          </a:prstGeom>
          <a:noFill/>
        </p:spPr>
        <p:txBody>
          <a:bodyPr wrap="square" lIns="91440" tIns="45720" rIns="91440" bIns="45720" rtlCol="0" anchor="t">
            <a:spAutoFit/>
          </a:bodyPr>
          <a:lstStyle/>
          <a:p>
            <a:pPr>
              <a:lnSpc>
                <a:spcPct val="150000"/>
              </a:lnSpc>
            </a:pPr>
            <a:r>
              <a:rPr lang="en-US" sz="1600" b="1" dirty="0">
                <a:latin typeface="Arial"/>
                <a:cs typeface="Arial"/>
              </a:rPr>
              <a:t>Financial Knowledge: </a:t>
            </a:r>
            <a:r>
              <a:rPr lang="en-US" sz="1600" dirty="0">
                <a:latin typeface="Arial"/>
                <a:cs typeface="Arial"/>
              </a:rPr>
              <a:t>Objective mastery of financial definitions, terms and concepts.</a:t>
            </a:r>
            <a:endParaRPr lang="en-US" sz="1600" dirty="0">
              <a:latin typeface="Arial" panose="020B0604020202020204" pitchFamily="34" charset="0"/>
              <a:cs typeface="Arial" panose="020B0604020202020204" pitchFamily="34" charset="0"/>
            </a:endParaRPr>
          </a:p>
          <a:p>
            <a:pPr>
              <a:lnSpc>
                <a:spcPct val="150000"/>
              </a:lnSpc>
            </a:pPr>
            <a:r>
              <a:rPr lang="en-US" sz="1600" b="1" dirty="0">
                <a:latin typeface="Arial"/>
                <a:cs typeface="Arial"/>
              </a:rPr>
              <a:t>Financial Skills: </a:t>
            </a:r>
            <a:r>
              <a:rPr lang="en-US" sz="1600" dirty="0">
                <a:latin typeface="Arial"/>
                <a:cs typeface="Arial"/>
              </a:rPr>
              <a:t>Determines whether an individual can make decisions with that knowledge.</a:t>
            </a:r>
            <a:endParaRPr lang="en-US" sz="1600" dirty="0">
              <a:latin typeface="Arial" panose="020B0604020202020204" pitchFamily="34" charset="0"/>
              <a:cs typeface="Arial" panose="020B0604020202020204" pitchFamily="34" charset="0"/>
            </a:endParaRPr>
          </a:p>
          <a:p>
            <a:pPr algn="ctr">
              <a:lnSpc>
                <a:spcPct val="150000"/>
              </a:lnSpc>
            </a:pPr>
            <a:r>
              <a:rPr lang="en-US" sz="1600" b="1" dirty="0">
                <a:solidFill>
                  <a:schemeClr val="tx2"/>
                </a:solidFill>
                <a:latin typeface="Arial"/>
                <a:cs typeface="Arial"/>
              </a:rPr>
              <a:t>Skill puts knowledge into action!</a:t>
            </a:r>
          </a:p>
        </p:txBody>
      </p:sp>
      <p:sp>
        <p:nvSpPr>
          <p:cNvPr id="12" name="TextBox 11">
            <a:extLst>
              <a:ext uri="{FF2B5EF4-FFF2-40B4-BE49-F238E27FC236}">
                <a16:creationId xmlns:a16="http://schemas.microsoft.com/office/drawing/2014/main" id="{F964C1D7-EE82-4714-AB6D-D28B43DD3D0D}"/>
              </a:ext>
            </a:extLst>
          </p:cNvPr>
          <p:cNvSpPr txBox="1"/>
          <p:nvPr/>
        </p:nvSpPr>
        <p:spPr>
          <a:xfrm>
            <a:off x="1112754" y="4360785"/>
            <a:ext cx="6576802" cy="1524007"/>
          </a:xfrm>
          <a:prstGeom prst="rect">
            <a:avLst/>
          </a:prstGeom>
          <a:noFill/>
        </p:spPr>
        <p:txBody>
          <a:bodyPr wrap="square" lIns="91440" tIns="45720" rIns="91440" bIns="45720" rtlCol="0" anchor="t">
            <a:spAutoFit/>
          </a:bodyPr>
          <a:lstStyle/>
          <a:p>
            <a:pPr>
              <a:lnSpc>
                <a:spcPct val="150000"/>
              </a:lnSpc>
            </a:pPr>
            <a:r>
              <a:rPr lang="en-US" sz="1600" b="1" dirty="0">
                <a:latin typeface="Arial"/>
                <a:cs typeface="Arial"/>
              </a:rPr>
              <a:t>Participation in Financial Society</a:t>
            </a:r>
            <a:r>
              <a:rPr lang="en-US" sz="1600" dirty="0">
                <a:latin typeface="Arial"/>
                <a:cs typeface="Arial"/>
              </a:rPr>
              <a:t>: The opportunity and awareness to take action and exercise choice within financial markets, the financial services industry, and all aspects of financial life.</a:t>
            </a:r>
            <a:endParaRPr lang="en-US" sz="1600" dirty="0">
              <a:latin typeface="Arial" panose="020B0604020202020204" pitchFamily="34" charset="0"/>
              <a:cs typeface="Arial" panose="020B0604020202020204" pitchFamily="34" charset="0"/>
            </a:endParaRPr>
          </a:p>
          <a:p>
            <a:pPr algn="ctr">
              <a:lnSpc>
                <a:spcPct val="150000"/>
              </a:lnSpc>
            </a:pPr>
            <a:r>
              <a:rPr lang="en-US" sz="1600" b="1" dirty="0">
                <a:solidFill>
                  <a:schemeClr val="tx2"/>
                </a:solidFill>
                <a:latin typeface="Arial" panose="020B0604020202020204" pitchFamily="34" charset="0"/>
                <a:cs typeface="Arial" panose="020B0604020202020204" pitchFamily="34" charset="0"/>
              </a:rPr>
              <a:t>Many individuals face systemic barriers to full inclusion.</a:t>
            </a:r>
          </a:p>
        </p:txBody>
      </p:sp>
    </p:spTree>
    <p:extLst>
      <p:ext uri="{BB962C8B-B14F-4D97-AF65-F5344CB8AC3E}">
        <p14:creationId xmlns:p14="http://schemas.microsoft.com/office/powerpoint/2010/main" val="278778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7ED9282B-7B0D-4C03-AF66-A1D798ABE34D}"/>
              </a:ext>
            </a:extLst>
          </p:cNvPr>
          <p:cNvPicPr>
            <a:picLocks noChangeAspect="1"/>
          </p:cNvPicPr>
          <p:nvPr/>
        </p:nvPicPr>
        <p:blipFill>
          <a:blip r:embed="rId3"/>
          <a:stretch>
            <a:fillRect/>
          </a:stretch>
        </p:blipFill>
        <p:spPr>
          <a:xfrm>
            <a:off x="5607776" y="1808208"/>
            <a:ext cx="3241583" cy="3241583"/>
          </a:xfrm>
          <a:prstGeom prst="rect">
            <a:avLst/>
          </a:prstGeom>
        </p:spPr>
      </p:pic>
      <p:sp>
        <p:nvSpPr>
          <p:cNvPr id="3" name="Slide Number Placeholder 2">
            <a:extLst>
              <a:ext uri="{FF2B5EF4-FFF2-40B4-BE49-F238E27FC236}">
                <a16:creationId xmlns:a16="http://schemas.microsoft.com/office/drawing/2014/main" id="{E729B9B1-8753-43FF-8BA0-BD63E90E7EB1}"/>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16</a:t>
            </a:fld>
            <a:endParaRPr lang="en-US"/>
          </a:p>
        </p:txBody>
      </p:sp>
      <p:sp>
        <p:nvSpPr>
          <p:cNvPr id="4" name="Title 3">
            <a:extLst>
              <a:ext uri="{FF2B5EF4-FFF2-40B4-BE49-F238E27FC236}">
                <a16:creationId xmlns:a16="http://schemas.microsoft.com/office/drawing/2014/main" id="{3306ECA6-0291-4EC8-B590-8B9A5E758077}"/>
              </a:ext>
            </a:extLst>
          </p:cNvPr>
          <p:cNvSpPr>
            <a:spLocks noGrp="1"/>
          </p:cNvSpPr>
          <p:nvPr>
            <p:ph type="ctrTitle"/>
          </p:nvPr>
        </p:nvSpPr>
        <p:spPr>
          <a:xfrm>
            <a:off x="868035" y="0"/>
            <a:ext cx="6858000" cy="782273"/>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i="0" kern="1200" dirty="0">
                <a:solidFill>
                  <a:srgbClr val="505961"/>
                </a:solidFill>
                <a:effectLst/>
                <a:latin typeface="Arial" panose="020B0604020202020204" pitchFamily="34" charset="0"/>
                <a:ea typeface="+mj-ea"/>
                <a:cs typeface="Arial" panose="020B0604020202020204" pitchFamily="34" charset="0"/>
              </a:rPr>
              <a:t>Financial Actions &amp; Outcomes </a:t>
            </a:r>
          </a:p>
        </p:txBody>
      </p:sp>
      <p:sp>
        <p:nvSpPr>
          <p:cNvPr id="5" name="Content Placeholder 4">
            <a:extLst>
              <a:ext uri="{FF2B5EF4-FFF2-40B4-BE49-F238E27FC236}">
                <a16:creationId xmlns:a16="http://schemas.microsoft.com/office/drawing/2014/main" id="{CF55358D-C3E7-4989-8DDA-2591958BE180}"/>
              </a:ext>
            </a:extLst>
          </p:cNvPr>
          <p:cNvSpPr>
            <a:spLocks noGrp="1"/>
          </p:cNvSpPr>
          <p:nvPr>
            <p:ph sz="half" idx="4294967295"/>
          </p:nvPr>
        </p:nvSpPr>
        <p:spPr>
          <a:xfrm>
            <a:off x="606967" y="1351057"/>
            <a:ext cx="4799641" cy="4835052"/>
          </a:xfrm>
        </p:spPr>
        <p:txBody>
          <a:bodyPr>
            <a:noAutofit/>
          </a:bodyPr>
          <a:lstStyle/>
          <a:p>
            <a:pPr marL="342900" indent="-3429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We all make frequent financial decisions, large and small</a:t>
            </a:r>
          </a:p>
          <a:p>
            <a:pPr marL="342900" indent="-3429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Cycle starts with </a:t>
            </a:r>
            <a:r>
              <a:rPr lang="en-US" sz="2000" b="1" dirty="0">
                <a:latin typeface="Arial" panose="020B0604020202020204" pitchFamily="34" charset="0"/>
                <a:cs typeface="Arial" panose="020B0604020202020204" pitchFamily="34" charset="0"/>
              </a:rPr>
              <a:t>Mindset &amp; Available Choice Set</a:t>
            </a:r>
          </a:p>
          <a:p>
            <a:pPr marL="1028700" lvl="1" indent="-342900">
              <a:lnSpc>
                <a:spcPct val="100000"/>
              </a:lnSpc>
            </a:pPr>
            <a:r>
              <a:rPr lang="en-US" sz="2000" dirty="0">
                <a:latin typeface="Arial" panose="020B0604020202020204" pitchFamily="34" charset="0"/>
                <a:cs typeface="Arial" panose="020B0604020202020204" pitchFamily="34" charset="0"/>
              </a:rPr>
              <a:t>Financial knowledge and skill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play a big part here</a:t>
            </a:r>
          </a:p>
          <a:p>
            <a:pPr marL="342900" indent="-342900">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Decisions &amp; Actions</a:t>
            </a:r>
            <a:r>
              <a:rPr lang="en-US" sz="2000" dirty="0">
                <a:latin typeface="Arial" panose="020B0604020202020204" pitchFamily="34" charset="0"/>
                <a:cs typeface="Arial" panose="020B0604020202020204" pitchFamily="34" charset="0"/>
              </a:rPr>
              <a:t> lead to </a:t>
            </a:r>
            <a:r>
              <a:rPr lang="en-US" sz="2000" b="1" dirty="0">
                <a:latin typeface="Arial" panose="020B0604020202020204" pitchFamily="34" charset="0"/>
                <a:cs typeface="Arial" panose="020B0604020202020204" pitchFamily="34" charset="0"/>
              </a:rPr>
              <a:t>Outcomes</a:t>
            </a:r>
          </a:p>
          <a:p>
            <a:pPr marL="342900" indent="-342900">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Unexpected Events</a:t>
            </a:r>
            <a:r>
              <a:rPr lang="en-US" sz="2000" dirty="0">
                <a:latin typeface="Arial" panose="020B0604020202020204" pitchFamily="34" charset="0"/>
                <a:cs typeface="Arial" panose="020B0604020202020204" pitchFamily="34" charset="0"/>
              </a:rPr>
              <a:t> can also affect outcomes/feelings</a:t>
            </a:r>
          </a:p>
        </p:txBody>
      </p:sp>
    </p:spTree>
    <p:extLst>
      <p:ext uri="{BB962C8B-B14F-4D97-AF65-F5344CB8AC3E}">
        <p14:creationId xmlns:p14="http://schemas.microsoft.com/office/powerpoint/2010/main" val="1601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9467A-F296-4718-B3BD-4CBDA671C572}"/>
              </a:ext>
            </a:extLst>
          </p:cNvPr>
          <p:cNvSpPr>
            <a:spLocks noGrp="1"/>
          </p:cNvSpPr>
          <p:nvPr>
            <p:ph sz="half" idx="4294967295"/>
          </p:nvPr>
        </p:nvSpPr>
        <p:spPr>
          <a:xfrm>
            <a:off x="1143000" y="1250473"/>
            <a:ext cx="6858000" cy="4835052"/>
          </a:xfrm>
        </p:spPr>
        <p:txBody>
          <a:bodyPr>
            <a:noAutofit/>
          </a:bodyPr>
          <a:lstStyle/>
          <a:p>
            <a:pPr marL="0" indent="0">
              <a:lnSpc>
                <a:spcPct val="100000"/>
              </a:lnSpc>
              <a:buNone/>
            </a:pPr>
            <a:r>
              <a:rPr lang="en-US" b="1" dirty="0"/>
              <a:t>Mindset and Available Choice Set</a:t>
            </a:r>
          </a:p>
          <a:p>
            <a:pPr marL="0" indent="0">
              <a:lnSpc>
                <a:spcPct val="100000"/>
              </a:lnSpc>
              <a:buNone/>
            </a:pPr>
            <a:br>
              <a:rPr lang="en-US" b="1" dirty="0"/>
            </a:br>
            <a:r>
              <a:rPr lang="en-US" b="1" dirty="0"/>
              <a:t>Decisions and Actions</a:t>
            </a:r>
          </a:p>
          <a:p>
            <a:pPr marL="0" indent="0">
              <a:lnSpc>
                <a:spcPct val="100000"/>
              </a:lnSpc>
              <a:buNone/>
            </a:pPr>
            <a:endParaRPr lang="en-US" b="1" dirty="0"/>
          </a:p>
          <a:p>
            <a:pPr marL="0" indent="0">
              <a:lnSpc>
                <a:spcPct val="100000"/>
              </a:lnSpc>
              <a:buNone/>
            </a:pPr>
            <a:r>
              <a:rPr lang="en-US" b="1" dirty="0"/>
              <a:t>Resulting Outcomes</a:t>
            </a:r>
          </a:p>
          <a:p>
            <a:pPr marL="0" indent="0">
              <a:lnSpc>
                <a:spcPct val="100000"/>
              </a:lnSpc>
              <a:buNone/>
            </a:pPr>
            <a:endParaRPr lang="en-US" b="1" dirty="0"/>
          </a:p>
          <a:p>
            <a:pPr marL="0" indent="0">
              <a:lnSpc>
                <a:spcPct val="100000"/>
              </a:lnSpc>
              <a:buNone/>
            </a:pPr>
            <a:r>
              <a:rPr lang="en-US" b="1" dirty="0"/>
              <a:t>Unexpected Events</a:t>
            </a:r>
          </a:p>
        </p:txBody>
      </p:sp>
      <p:sp>
        <p:nvSpPr>
          <p:cNvPr id="3" name="Slide Number Placeholder 2">
            <a:extLst>
              <a:ext uri="{FF2B5EF4-FFF2-40B4-BE49-F238E27FC236}">
                <a16:creationId xmlns:a16="http://schemas.microsoft.com/office/drawing/2014/main" id="{B78FEB31-7F23-4D1E-9F80-C51B0CB4826D}"/>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17</a:t>
            </a:fld>
            <a:endParaRPr lang="en-US"/>
          </a:p>
        </p:txBody>
      </p:sp>
      <p:sp>
        <p:nvSpPr>
          <p:cNvPr id="4" name="Title 3">
            <a:extLst>
              <a:ext uri="{FF2B5EF4-FFF2-40B4-BE49-F238E27FC236}">
                <a16:creationId xmlns:a16="http://schemas.microsoft.com/office/drawing/2014/main" id="{CBE2D57F-5A64-433A-B9C0-56ED1BA940C7}"/>
              </a:ext>
            </a:extLst>
          </p:cNvPr>
          <p:cNvSpPr>
            <a:spLocks noGrp="1"/>
          </p:cNvSpPr>
          <p:nvPr>
            <p:ph type="ctrTitle"/>
          </p:nvPr>
        </p:nvSpPr>
        <p:spPr>
          <a:xfrm>
            <a:off x="854319" y="17935"/>
            <a:ext cx="6858000" cy="782273"/>
          </a:xfrm>
        </p:spPr>
        <p:txBody>
          <a:bodyPr>
            <a:normAutofit/>
          </a:bodyPr>
          <a:lstStyle/>
          <a:p>
            <a:r>
              <a:rPr lang="en-US" sz="2400" dirty="0"/>
              <a:t>Financial Actions and Outcomes Cycle</a:t>
            </a:r>
          </a:p>
        </p:txBody>
      </p:sp>
      <p:pic>
        <p:nvPicPr>
          <p:cNvPr id="6" name="Picture 5" descr="Icon&#10;&#10;Description automatically generated">
            <a:extLst>
              <a:ext uri="{FF2B5EF4-FFF2-40B4-BE49-F238E27FC236}">
                <a16:creationId xmlns:a16="http://schemas.microsoft.com/office/drawing/2014/main" id="{8A4A0719-AF94-4B10-89B0-3A21C2B26450}"/>
              </a:ext>
            </a:extLst>
          </p:cNvPr>
          <p:cNvPicPr>
            <a:picLocks noChangeAspect="1"/>
          </p:cNvPicPr>
          <p:nvPr/>
        </p:nvPicPr>
        <p:blipFill>
          <a:blip r:embed="rId3"/>
          <a:stretch>
            <a:fillRect/>
          </a:stretch>
        </p:blipFill>
        <p:spPr>
          <a:xfrm>
            <a:off x="406291" y="2358130"/>
            <a:ext cx="685800" cy="685800"/>
          </a:xfrm>
          <a:prstGeom prst="rect">
            <a:avLst/>
          </a:prstGeom>
        </p:spPr>
      </p:pic>
      <p:pic>
        <p:nvPicPr>
          <p:cNvPr id="8" name="Picture 7" descr="Icon&#10;&#10;Description automatically generated">
            <a:extLst>
              <a:ext uri="{FF2B5EF4-FFF2-40B4-BE49-F238E27FC236}">
                <a16:creationId xmlns:a16="http://schemas.microsoft.com/office/drawing/2014/main" id="{50EE44C9-C174-4EE5-9F26-7CF7A451B055}"/>
              </a:ext>
            </a:extLst>
          </p:cNvPr>
          <p:cNvPicPr>
            <a:picLocks noChangeAspect="1"/>
          </p:cNvPicPr>
          <p:nvPr/>
        </p:nvPicPr>
        <p:blipFill>
          <a:blip r:embed="rId4"/>
          <a:stretch>
            <a:fillRect/>
          </a:stretch>
        </p:blipFill>
        <p:spPr>
          <a:xfrm>
            <a:off x="406291" y="1392655"/>
            <a:ext cx="685800" cy="685800"/>
          </a:xfrm>
          <a:prstGeom prst="rect">
            <a:avLst/>
          </a:prstGeom>
        </p:spPr>
      </p:pic>
      <p:pic>
        <p:nvPicPr>
          <p:cNvPr id="10" name="Picture 9" descr="Icon&#10;&#10;Description automatically generated">
            <a:extLst>
              <a:ext uri="{FF2B5EF4-FFF2-40B4-BE49-F238E27FC236}">
                <a16:creationId xmlns:a16="http://schemas.microsoft.com/office/drawing/2014/main" id="{5F8A1FB1-8490-42AD-B443-4AB4020DD433}"/>
              </a:ext>
            </a:extLst>
          </p:cNvPr>
          <p:cNvPicPr>
            <a:picLocks noChangeAspect="1"/>
          </p:cNvPicPr>
          <p:nvPr/>
        </p:nvPicPr>
        <p:blipFill>
          <a:blip r:embed="rId5"/>
          <a:stretch>
            <a:fillRect/>
          </a:stretch>
        </p:blipFill>
        <p:spPr>
          <a:xfrm>
            <a:off x="406291" y="3500202"/>
            <a:ext cx="685800" cy="685800"/>
          </a:xfrm>
          <a:prstGeom prst="rect">
            <a:avLst/>
          </a:prstGeom>
        </p:spPr>
      </p:pic>
      <p:pic>
        <p:nvPicPr>
          <p:cNvPr id="12" name="Picture 11" descr="A blue letter on a white background&#10;&#10;Description automatically generated with medium confidence">
            <a:extLst>
              <a:ext uri="{FF2B5EF4-FFF2-40B4-BE49-F238E27FC236}">
                <a16:creationId xmlns:a16="http://schemas.microsoft.com/office/drawing/2014/main" id="{A44D9EF4-A010-45E2-8B52-736969DE4388}"/>
              </a:ext>
            </a:extLst>
          </p:cNvPr>
          <p:cNvPicPr>
            <a:picLocks noChangeAspect="1"/>
          </p:cNvPicPr>
          <p:nvPr/>
        </p:nvPicPr>
        <p:blipFill>
          <a:blip r:embed="rId6"/>
          <a:stretch>
            <a:fillRect/>
          </a:stretch>
        </p:blipFill>
        <p:spPr>
          <a:xfrm>
            <a:off x="395857" y="4515975"/>
            <a:ext cx="823070" cy="823070"/>
          </a:xfrm>
          <a:prstGeom prst="rect">
            <a:avLst/>
          </a:prstGeom>
        </p:spPr>
      </p:pic>
      <p:sp>
        <p:nvSpPr>
          <p:cNvPr id="15" name="TextBox 14">
            <a:extLst>
              <a:ext uri="{FF2B5EF4-FFF2-40B4-BE49-F238E27FC236}">
                <a16:creationId xmlns:a16="http://schemas.microsoft.com/office/drawing/2014/main" id="{A976D60B-4683-4E0E-80A0-EB76C9E61966}"/>
              </a:ext>
            </a:extLst>
          </p:cNvPr>
          <p:cNvSpPr txBox="1"/>
          <p:nvPr/>
        </p:nvSpPr>
        <p:spPr>
          <a:xfrm>
            <a:off x="1188075" y="1645249"/>
            <a:ext cx="6629400" cy="523220"/>
          </a:xfrm>
          <a:prstGeom prst="rect">
            <a:avLst/>
          </a:prstGeom>
          <a:noFill/>
        </p:spPr>
        <p:txBody>
          <a:bodyPr wrap="square" lIns="91440" tIns="45720" rIns="91440" bIns="45720" rtlCol="0" anchor="t">
            <a:spAutoFit/>
          </a:bodyPr>
          <a:lstStyle/>
          <a:p>
            <a:r>
              <a:rPr lang="en-US" sz="1400" dirty="0">
                <a:latin typeface="Arial"/>
                <a:cs typeface="Arial"/>
              </a:rPr>
              <a:t>A set of mental attitudes at the time of a financial decision and choices that are available to an individual at any given time.</a:t>
            </a:r>
            <a:endParaRPr 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1150022-2CEA-45F6-A1FF-55339589B2CB}"/>
              </a:ext>
            </a:extLst>
          </p:cNvPr>
          <p:cNvSpPr txBox="1"/>
          <p:nvPr/>
        </p:nvSpPr>
        <p:spPr>
          <a:xfrm>
            <a:off x="1188075" y="3798286"/>
            <a:ext cx="6629400" cy="523220"/>
          </a:xfrm>
          <a:prstGeom prst="rect">
            <a:avLst/>
          </a:prstGeom>
          <a:noFill/>
        </p:spPr>
        <p:txBody>
          <a:bodyPr wrap="square" lIns="91440" tIns="45720" rIns="91440" bIns="45720" rtlCol="0" anchor="t">
            <a:spAutoFit/>
          </a:bodyPr>
          <a:lstStyle/>
          <a:p>
            <a:r>
              <a:rPr lang="en-US" sz="1400" dirty="0">
                <a:latin typeface="Arial"/>
                <a:cs typeface="Arial"/>
              </a:rPr>
              <a:t>Outcomes can be objective (confidence) or subjective (credit score); can result from decisions and actions as well as from unexpected events.</a:t>
            </a: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1DD7EF9-FCFC-4F95-93C2-AAD90A4B105E}"/>
              </a:ext>
            </a:extLst>
          </p:cNvPr>
          <p:cNvSpPr txBox="1"/>
          <p:nvPr/>
        </p:nvSpPr>
        <p:spPr>
          <a:xfrm>
            <a:off x="1188075" y="4892415"/>
            <a:ext cx="6629400" cy="523220"/>
          </a:xfrm>
          <a:prstGeom prst="rect">
            <a:avLst/>
          </a:prstGeom>
          <a:noFill/>
        </p:spPr>
        <p:txBody>
          <a:bodyPr wrap="square" lIns="91440" tIns="45720" rIns="91440" bIns="45720" rtlCol="0" anchor="t">
            <a:spAutoFit/>
          </a:bodyPr>
          <a:lstStyle/>
          <a:p>
            <a:r>
              <a:rPr lang="en-US" sz="1400" dirty="0">
                <a:latin typeface="Arial"/>
                <a:cs typeface="Arial"/>
              </a:rPr>
              <a:t>Economic shocks that a person experiences; can be positive (a wage increase) or negative (large medical bill, job loss).</a:t>
            </a:r>
            <a:endParaRPr lang="en-US"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862D25-CF3B-4D26-999C-CDA829CBFAE5}"/>
              </a:ext>
            </a:extLst>
          </p:cNvPr>
          <p:cNvSpPr txBox="1"/>
          <p:nvPr/>
        </p:nvSpPr>
        <p:spPr>
          <a:xfrm>
            <a:off x="1188075" y="2701030"/>
            <a:ext cx="6629400" cy="307777"/>
          </a:xfrm>
          <a:prstGeom prst="rect">
            <a:avLst/>
          </a:prstGeom>
          <a:noFill/>
        </p:spPr>
        <p:txBody>
          <a:bodyPr wrap="square" lIns="91440" tIns="45720" rIns="91440" bIns="45720" rtlCol="0" anchor="t">
            <a:spAutoFit/>
          </a:bodyPr>
          <a:lstStyle/>
          <a:p>
            <a:r>
              <a:rPr lang="en-US" sz="1400" dirty="0">
                <a:latin typeface="Arial"/>
                <a:cs typeface="Arial"/>
              </a:rPr>
              <a:t>The presence or absence of decisions made and actions taken by an individual.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14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7ED2C-35B6-4671-96ED-AA7BE08F1174}"/>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18</a:t>
            </a:fld>
            <a:endParaRPr lang="en-US"/>
          </a:p>
        </p:txBody>
      </p:sp>
      <p:sp>
        <p:nvSpPr>
          <p:cNvPr id="4" name="Title 3">
            <a:extLst>
              <a:ext uri="{FF2B5EF4-FFF2-40B4-BE49-F238E27FC236}">
                <a16:creationId xmlns:a16="http://schemas.microsoft.com/office/drawing/2014/main" id="{273F8832-FB00-47BC-B91E-116139A4608B}"/>
              </a:ext>
            </a:extLst>
          </p:cNvPr>
          <p:cNvSpPr>
            <a:spLocks noGrp="1"/>
          </p:cNvSpPr>
          <p:nvPr>
            <p:ph type="ctrTitle"/>
          </p:nvPr>
        </p:nvSpPr>
        <p:spPr>
          <a:xfrm>
            <a:off x="902677" y="0"/>
            <a:ext cx="6858000" cy="782273"/>
          </a:xfrm>
        </p:spPr>
        <p:txBody>
          <a:bodyPr>
            <a:normAutofit/>
          </a:bodyPr>
          <a:lstStyle/>
          <a:p>
            <a:r>
              <a:rPr lang="en-US" sz="2400" dirty="0"/>
              <a:t>Review: Core Elements</a:t>
            </a:r>
          </a:p>
        </p:txBody>
      </p:sp>
      <p:pic>
        <p:nvPicPr>
          <p:cNvPr id="2" name="Picture 1" descr="A diagram of a diagram of a diagram&#10;&#10;Description automatically generated with medium confidence">
            <a:extLst>
              <a:ext uri="{FF2B5EF4-FFF2-40B4-BE49-F238E27FC236}">
                <a16:creationId xmlns:a16="http://schemas.microsoft.com/office/drawing/2014/main" id="{D29B7620-208B-57A1-F487-F4CC59A78B9A}"/>
              </a:ext>
            </a:extLst>
          </p:cNvPr>
          <p:cNvPicPr>
            <a:picLocks noChangeAspect="1"/>
          </p:cNvPicPr>
          <p:nvPr/>
        </p:nvPicPr>
        <p:blipFill>
          <a:blip r:embed="rId3"/>
          <a:stretch>
            <a:fillRect/>
          </a:stretch>
        </p:blipFill>
        <p:spPr>
          <a:xfrm>
            <a:off x="849923" y="980552"/>
            <a:ext cx="6910754" cy="5236299"/>
          </a:xfrm>
          <a:prstGeom prst="rect">
            <a:avLst/>
          </a:prstGeom>
        </p:spPr>
      </p:pic>
    </p:spTree>
    <p:extLst>
      <p:ext uri="{BB962C8B-B14F-4D97-AF65-F5344CB8AC3E}">
        <p14:creationId xmlns:p14="http://schemas.microsoft.com/office/powerpoint/2010/main" val="8530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9145F-3D53-C148-B10B-0072E993ABA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DE747D9-165B-0F41-AF97-EF45A1EC420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E9B0F87-08A9-C74C-98EA-D8769A04933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1191E1E-F036-B348-A9AA-4C0BEE8914AC}"/>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60D6274C-184D-6640-A6D7-D01F6EB1C7B5}"/>
              </a:ext>
            </a:extLst>
          </p:cNvPr>
          <p:cNvSpPr>
            <a:spLocks noGrp="1"/>
          </p:cNvSpPr>
          <p:nvPr>
            <p:ph type="body" sz="quarter" idx="14"/>
          </p:nvPr>
        </p:nvSpPr>
        <p:spPr/>
        <p:txBody>
          <a:bodyPr/>
          <a:lstStyle/>
          <a:p>
            <a:endParaRPr lang="en-US"/>
          </a:p>
        </p:txBody>
      </p:sp>
      <p:sp>
        <p:nvSpPr>
          <p:cNvPr id="7" name="Rectangle 6">
            <a:extLst>
              <a:ext uri="{FF2B5EF4-FFF2-40B4-BE49-F238E27FC236}">
                <a16:creationId xmlns:a16="http://schemas.microsoft.com/office/drawing/2014/main" id="{21559452-348F-460B-AA72-277E386C747B}"/>
              </a:ext>
            </a:extLst>
          </p:cNvPr>
          <p:cNvSpPr/>
          <p:nvPr/>
        </p:nvSpPr>
        <p:spPr>
          <a:xfrm>
            <a:off x="490080" y="4615840"/>
            <a:ext cx="8165403" cy="201199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36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C62594-3CF0-A859-BA2A-1CB700D4B332}"/>
              </a:ext>
            </a:extLst>
          </p:cNvPr>
          <p:cNvSpPr>
            <a:spLocks noGrp="1"/>
          </p:cNvSpPr>
          <p:nvPr>
            <p:ph type="sldNum" sz="quarter" idx="4294967295"/>
          </p:nvPr>
        </p:nvSpPr>
        <p:spPr>
          <a:xfrm>
            <a:off x="8545286" y="6474819"/>
            <a:ext cx="571500" cy="274324"/>
          </a:xfrm>
        </p:spPr>
        <p:txBody>
          <a:bodyPr/>
          <a:lstStyle/>
          <a:p>
            <a:pPr algn="ctr"/>
            <a:fld id="{64F12D03-C2F7-9845-A612-6A708C696EFE}" type="slidenum">
              <a:rPr lang="en-US" smtClean="0"/>
              <a:pPr algn="ctr"/>
              <a:t>2</a:t>
            </a:fld>
            <a:endParaRPr lang="en-US"/>
          </a:p>
        </p:txBody>
      </p:sp>
      <p:sp>
        <p:nvSpPr>
          <p:cNvPr id="4" name="Title 3">
            <a:extLst>
              <a:ext uri="{FF2B5EF4-FFF2-40B4-BE49-F238E27FC236}">
                <a16:creationId xmlns:a16="http://schemas.microsoft.com/office/drawing/2014/main" id="{5D3BEAA7-4BCA-1F29-8480-B57CB033E161}"/>
              </a:ext>
            </a:extLst>
          </p:cNvPr>
          <p:cNvSpPr>
            <a:spLocks noGrp="1"/>
          </p:cNvSpPr>
          <p:nvPr>
            <p:ph type="ctrTitle"/>
          </p:nvPr>
        </p:nvSpPr>
        <p:spPr>
          <a:xfrm>
            <a:off x="839732" y="356616"/>
            <a:ext cx="6858000" cy="388985"/>
          </a:xfrm>
        </p:spPr>
        <p:txBody>
          <a:bodyPr>
            <a:normAutofit fontScale="90000"/>
          </a:bodyPr>
          <a:lstStyle/>
          <a:p>
            <a:r>
              <a:rPr lang="en-US" sz="2400" dirty="0"/>
              <a:t>Money and Me: A Fun Quiz</a:t>
            </a:r>
          </a:p>
        </p:txBody>
      </p:sp>
      <p:sp>
        <p:nvSpPr>
          <p:cNvPr id="8" name="Content Placeholder 1">
            <a:extLst>
              <a:ext uri="{FF2B5EF4-FFF2-40B4-BE49-F238E27FC236}">
                <a16:creationId xmlns:a16="http://schemas.microsoft.com/office/drawing/2014/main" id="{6129286F-BC06-7872-52B7-F84DC025D3E8}"/>
              </a:ext>
            </a:extLst>
          </p:cNvPr>
          <p:cNvSpPr>
            <a:spLocks noGrp="1"/>
          </p:cNvSpPr>
          <p:nvPr>
            <p:ph sz="half" idx="1"/>
          </p:nvPr>
        </p:nvSpPr>
        <p:spPr>
          <a:xfrm>
            <a:off x="922899" y="1341913"/>
            <a:ext cx="6858000" cy="4835052"/>
          </a:xfrm>
        </p:spPr>
        <p:txBody>
          <a:bodyPr/>
          <a:lstStyle/>
          <a:p>
            <a:r>
              <a:rPr lang="en-US" dirty="0"/>
              <a:t>Consider each question. </a:t>
            </a:r>
          </a:p>
          <a:p>
            <a:r>
              <a:rPr lang="en-US" dirty="0"/>
              <a:t>Select the answer that fits best for you. </a:t>
            </a:r>
          </a:p>
          <a:p>
            <a:r>
              <a:rPr lang="en-US" dirty="0"/>
              <a:t>Keep in mind that there are no right or wrong answers. </a:t>
            </a:r>
          </a:p>
        </p:txBody>
      </p:sp>
    </p:spTree>
    <p:extLst>
      <p:ext uri="{BB962C8B-B14F-4D97-AF65-F5344CB8AC3E}">
        <p14:creationId xmlns:p14="http://schemas.microsoft.com/office/powerpoint/2010/main" val="259510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B45C-3BB8-6DD2-0CA5-886694A17FC1}"/>
              </a:ext>
            </a:extLst>
          </p:cNvPr>
          <p:cNvSpPr>
            <a:spLocks noGrp="1"/>
          </p:cNvSpPr>
          <p:nvPr>
            <p:ph sz="half" idx="4294967295"/>
          </p:nvPr>
        </p:nvSpPr>
        <p:spPr>
          <a:xfrm>
            <a:off x="839732" y="1305337"/>
            <a:ext cx="7445971" cy="4835052"/>
          </a:xfrm>
        </p:spPr>
        <p:txBody>
          <a:bodyPr vert="horz" lIns="91440" tIns="45720" rIns="91440" bIns="45720" rtlCol="0" anchor="t">
            <a:noAutofit/>
          </a:bodyPr>
          <a:lstStyle/>
          <a:p>
            <a:pPr marL="12700" lvl="2" indent="0">
              <a:lnSpc>
                <a:spcPct val="100000"/>
              </a:lnSpc>
              <a:buNone/>
            </a:pPr>
            <a:r>
              <a:rPr lang="en-US" sz="2400" dirty="0">
                <a:latin typeface="Arial" panose="020B0604020202020204" pitchFamily="34" charset="0"/>
                <a:cs typeface="Arial" panose="020B0604020202020204" pitchFamily="34" charset="0"/>
              </a:rPr>
              <a:t>You receive an assignment to interview a parent, guardian or family member about some of their biggest financial challenges. You:</a:t>
            </a:r>
          </a:p>
          <a:p>
            <a:pPr marL="868045" lvl="0" indent="-454025">
              <a:lnSpc>
                <a:spcPct val="100000"/>
              </a:lnSpc>
              <a:buFont typeface="+mj-lt"/>
              <a:buAutoNum type="alphaUcPeriod"/>
            </a:pPr>
            <a:r>
              <a:rPr lang="en-US" sz="2400" dirty="0">
                <a:latin typeface="Arial"/>
                <a:cs typeface="Arial"/>
              </a:rPr>
              <a:t>Cringe thinking about how badly that might go.</a:t>
            </a:r>
          </a:p>
          <a:p>
            <a:pPr marL="868045" lvl="0" indent="-454025">
              <a:lnSpc>
                <a:spcPct val="100000"/>
              </a:lnSpc>
              <a:buFont typeface="+mj-lt"/>
              <a:buAutoNum type="alphaUcPeriod"/>
            </a:pPr>
            <a:r>
              <a:rPr lang="en-US" sz="2400" dirty="0">
                <a:latin typeface="Arial"/>
                <a:cs typeface="Arial"/>
              </a:rPr>
              <a:t>Tell your friends you won’t be around tonight because you’re sure this will last forever.</a:t>
            </a:r>
          </a:p>
          <a:p>
            <a:pPr marL="868045" indent="-454025">
              <a:lnSpc>
                <a:spcPct val="100000"/>
              </a:lnSpc>
              <a:buFont typeface="+mj-lt"/>
              <a:buAutoNum type="alphaUcPeriod"/>
            </a:pPr>
            <a:r>
              <a:rPr lang="en-US" sz="2400" dirty="0">
                <a:latin typeface="Arial"/>
                <a:cs typeface="Arial"/>
              </a:rPr>
              <a:t>Figure this won’t be too bad — you’ll probably learn some good information. </a:t>
            </a:r>
            <a:endParaRPr lang="en-US" sz="2400" dirty="0"/>
          </a:p>
          <a:p>
            <a:pPr marL="868045" lvl="0" indent="-454025">
              <a:lnSpc>
                <a:spcPct val="100000"/>
              </a:lnSpc>
              <a:buFont typeface="+mj-lt"/>
              <a:buAutoNum type="alphaUcPeriod"/>
            </a:pPr>
            <a:r>
              <a:rPr lang="en-US" sz="2400" dirty="0">
                <a:latin typeface="Arial"/>
                <a:cs typeface="Arial"/>
              </a:rPr>
              <a:t>Wish you could get a real answer to this but don't think you will.</a:t>
            </a:r>
          </a:p>
        </p:txBody>
      </p:sp>
      <p:sp>
        <p:nvSpPr>
          <p:cNvPr id="3" name="Slide Number Placeholder 2">
            <a:extLst>
              <a:ext uri="{FF2B5EF4-FFF2-40B4-BE49-F238E27FC236}">
                <a16:creationId xmlns:a16="http://schemas.microsoft.com/office/drawing/2014/main" id="{5BE7913D-ABF0-C973-49F2-0A5836900762}"/>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3</a:t>
            </a:fld>
            <a:endParaRPr lang="en-US"/>
          </a:p>
        </p:txBody>
      </p:sp>
      <p:sp>
        <p:nvSpPr>
          <p:cNvPr id="6" name="Title 3">
            <a:extLst>
              <a:ext uri="{FF2B5EF4-FFF2-40B4-BE49-F238E27FC236}">
                <a16:creationId xmlns:a16="http://schemas.microsoft.com/office/drawing/2014/main" id="{21CC86B5-B1EC-E303-6D56-FB8141F75B53}"/>
              </a:ext>
            </a:extLst>
          </p:cNvPr>
          <p:cNvSpPr txBox="1">
            <a:spLocks/>
          </p:cNvSpPr>
          <p:nvPr/>
        </p:nvSpPr>
        <p:spPr>
          <a:xfrm>
            <a:off x="839732" y="356616"/>
            <a:ext cx="6858000" cy="38898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2400" dirty="0"/>
              <a:t>Money and Me: Question 1</a:t>
            </a:r>
          </a:p>
        </p:txBody>
      </p:sp>
    </p:spTree>
    <p:extLst>
      <p:ext uri="{BB962C8B-B14F-4D97-AF65-F5344CB8AC3E}">
        <p14:creationId xmlns:p14="http://schemas.microsoft.com/office/powerpoint/2010/main" val="317482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B45C-3BB8-6DD2-0CA5-886694A17FC1}"/>
              </a:ext>
            </a:extLst>
          </p:cNvPr>
          <p:cNvSpPr>
            <a:spLocks noGrp="1"/>
          </p:cNvSpPr>
          <p:nvPr>
            <p:ph sz="half" idx="4294967295"/>
          </p:nvPr>
        </p:nvSpPr>
        <p:spPr>
          <a:xfrm>
            <a:off x="839732" y="1296193"/>
            <a:ext cx="7504587" cy="4835052"/>
          </a:xfrm>
        </p:spPr>
        <p:txBody>
          <a:bodyPr vert="horz" lIns="91440" tIns="45720" rIns="91440" bIns="45720" rtlCol="0" anchor="t">
            <a:noAutofit/>
          </a:bodyPr>
          <a:lstStyle/>
          <a:p>
            <a:pPr marL="12700" lvl="2" indent="0">
              <a:lnSpc>
                <a:spcPct val="100000"/>
              </a:lnSpc>
              <a:buNone/>
            </a:pPr>
            <a:r>
              <a:rPr lang="en-US" sz="2400" dirty="0">
                <a:latin typeface="Arial" panose="020B0604020202020204" pitchFamily="34" charset="0"/>
                <a:cs typeface="Arial" panose="020B0604020202020204" pitchFamily="34" charset="0"/>
              </a:rPr>
              <a:t>You’re starting a new job, and your employer tells you to bring your bank’s routing number and your account number to orientation. You:</a:t>
            </a:r>
          </a:p>
          <a:p>
            <a:pPr marL="868045" lvl="0" indent="-454025">
              <a:lnSpc>
                <a:spcPct val="100000"/>
              </a:lnSpc>
              <a:buFont typeface="+mj-lt"/>
              <a:buAutoNum type="alphaUcPeriod"/>
            </a:pPr>
            <a:r>
              <a:rPr lang="en-US" sz="2400" dirty="0">
                <a:latin typeface="Arial"/>
                <a:cs typeface="Arial"/>
              </a:rPr>
              <a:t>Have no idea what they mean by that.</a:t>
            </a:r>
          </a:p>
          <a:p>
            <a:pPr marL="868045" lvl="0" indent="-454025">
              <a:lnSpc>
                <a:spcPct val="100000"/>
              </a:lnSpc>
              <a:buFont typeface="+mj-lt"/>
              <a:buAutoNum type="alphaUcPeriod"/>
            </a:pPr>
            <a:r>
              <a:rPr lang="en-US" sz="2400" dirty="0">
                <a:latin typeface="Arial"/>
                <a:cs typeface="Arial"/>
              </a:rPr>
              <a:t>Know exactly where to find that information.</a:t>
            </a:r>
          </a:p>
          <a:p>
            <a:pPr marL="868045" lvl="0" indent="-454025">
              <a:lnSpc>
                <a:spcPct val="100000"/>
              </a:lnSpc>
              <a:buFont typeface="+mj-lt"/>
              <a:buAutoNum type="alphaUcPeriod"/>
            </a:pPr>
            <a:r>
              <a:rPr lang="en-US" sz="2400" dirty="0">
                <a:latin typeface="Arial"/>
                <a:cs typeface="Arial"/>
              </a:rPr>
              <a:t>Aren’t 100% sure but know who to ask for help.</a:t>
            </a:r>
          </a:p>
          <a:p>
            <a:pPr marL="868045" lvl="0" indent="-454025">
              <a:lnSpc>
                <a:spcPct val="100000"/>
              </a:lnSpc>
              <a:buFont typeface="+mj-lt"/>
              <a:buAutoNum type="alphaUcPeriod"/>
            </a:pPr>
            <a:r>
              <a:rPr lang="en-US" sz="2400" dirty="0">
                <a:latin typeface="Arial"/>
                <a:cs typeface="Arial"/>
              </a:rPr>
              <a:t>Can’t provide it since you don’t have an account.</a:t>
            </a:r>
          </a:p>
        </p:txBody>
      </p:sp>
      <p:sp>
        <p:nvSpPr>
          <p:cNvPr id="3" name="Slide Number Placeholder 2">
            <a:extLst>
              <a:ext uri="{FF2B5EF4-FFF2-40B4-BE49-F238E27FC236}">
                <a16:creationId xmlns:a16="http://schemas.microsoft.com/office/drawing/2014/main" id="{5BE7913D-ABF0-C973-49F2-0A5836900762}"/>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4</a:t>
            </a:fld>
            <a:endParaRPr lang="en-US"/>
          </a:p>
        </p:txBody>
      </p:sp>
      <p:sp>
        <p:nvSpPr>
          <p:cNvPr id="7" name="Title 3">
            <a:extLst>
              <a:ext uri="{FF2B5EF4-FFF2-40B4-BE49-F238E27FC236}">
                <a16:creationId xmlns:a16="http://schemas.microsoft.com/office/drawing/2014/main" id="{9EACB084-DE0F-B49A-2D81-42E5ABED65AA}"/>
              </a:ext>
            </a:extLst>
          </p:cNvPr>
          <p:cNvSpPr txBox="1">
            <a:spLocks/>
          </p:cNvSpPr>
          <p:nvPr/>
        </p:nvSpPr>
        <p:spPr>
          <a:xfrm>
            <a:off x="839732" y="356616"/>
            <a:ext cx="6858000" cy="38898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2400" dirty="0"/>
              <a:t>Money and Me: Question 2</a:t>
            </a:r>
          </a:p>
        </p:txBody>
      </p:sp>
    </p:spTree>
    <p:extLst>
      <p:ext uri="{BB962C8B-B14F-4D97-AF65-F5344CB8AC3E}">
        <p14:creationId xmlns:p14="http://schemas.microsoft.com/office/powerpoint/2010/main" val="35721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B45C-3BB8-6DD2-0CA5-886694A17FC1}"/>
              </a:ext>
            </a:extLst>
          </p:cNvPr>
          <p:cNvSpPr>
            <a:spLocks noGrp="1"/>
          </p:cNvSpPr>
          <p:nvPr>
            <p:ph sz="half" idx="4294967295"/>
          </p:nvPr>
        </p:nvSpPr>
        <p:spPr>
          <a:xfrm>
            <a:off x="839732" y="1305337"/>
            <a:ext cx="6858000" cy="4835052"/>
          </a:xfrm>
        </p:spPr>
        <p:txBody>
          <a:bodyPr vert="horz" lIns="91440" tIns="45720" rIns="91440" bIns="45720" rtlCol="0" anchor="t">
            <a:noAutofit/>
          </a:bodyPr>
          <a:lstStyle/>
          <a:p>
            <a:pPr marL="12700" lvl="2" indent="0">
              <a:lnSpc>
                <a:spcPct val="100000"/>
              </a:lnSpc>
              <a:buNone/>
            </a:pPr>
            <a:r>
              <a:rPr lang="en-US" sz="2400" dirty="0">
                <a:latin typeface="Arial"/>
                <a:cs typeface="Arial"/>
              </a:rPr>
              <a:t>You’re scrolling through social media and see a video about ways teens can start investing. You:</a:t>
            </a:r>
          </a:p>
          <a:p>
            <a:pPr marL="868045" indent="-454025">
              <a:lnSpc>
                <a:spcPct val="100000"/>
              </a:lnSpc>
              <a:buFont typeface="+mj-lt"/>
              <a:buAutoNum type="alphaUcPeriod"/>
            </a:pPr>
            <a:r>
              <a:rPr lang="en-US" sz="2400" dirty="0">
                <a:latin typeface="Arial"/>
                <a:cs typeface="Arial"/>
              </a:rPr>
              <a:t>Keep scrolling — totally uninterested. </a:t>
            </a:r>
            <a:endParaRPr lang="en-US" sz="2400" dirty="0"/>
          </a:p>
          <a:p>
            <a:pPr marL="868045" lvl="0" indent="-454025">
              <a:lnSpc>
                <a:spcPct val="100000"/>
              </a:lnSpc>
              <a:buFont typeface="+mj-lt"/>
              <a:buAutoNum type="alphaUcPeriod"/>
            </a:pPr>
            <a:r>
              <a:rPr lang="en-US" sz="2400" dirty="0">
                <a:latin typeface="Arial"/>
                <a:cs typeface="Arial"/>
              </a:rPr>
              <a:t>Watch for a second, but don't find it relevant to your life.</a:t>
            </a:r>
          </a:p>
          <a:p>
            <a:pPr marL="868045" lvl="0" indent="-454025">
              <a:lnSpc>
                <a:spcPct val="100000"/>
              </a:lnSpc>
              <a:buFont typeface="+mj-lt"/>
              <a:buAutoNum type="alphaUcPeriod"/>
            </a:pPr>
            <a:r>
              <a:rPr lang="en-US" sz="2400" dirty="0">
                <a:latin typeface="Arial"/>
                <a:cs typeface="Arial"/>
              </a:rPr>
              <a:t>Watch, like and subscribe.</a:t>
            </a:r>
          </a:p>
          <a:p>
            <a:pPr marL="868045" lvl="0" indent="-454025">
              <a:lnSpc>
                <a:spcPct val="100000"/>
              </a:lnSpc>
              <a:buFont typeface="+mj-lt"/>
              <a:buAutoNum type="alphaUcPeriod"/>
            </a:pPr>
            <a:r>
              <a:rPr lang="en-US" sz="2400" dirty="0">
                <a:latin typeface="Arial"/>
                <a:cs typeface="Arial"/>
              </a:rPr>
              <a:t>Know it would never happen because you aren’t on social media.</a:t>
            </a:r>
          </a:p>
        </p:txBody>
      </p:sp>
      <p:sp>
        <p:nvSpPr>
          <p:cNvPr id="3" name="Slide Number Placeholder 2">
            <a:extLst>
              <a:ext uri="{FF2B5EF4-FFF2-40B4-BE49-F238E27FC236}">
                <a16:creationId xmlns:a16="http://schemas.microsoft.com/office/drawing/2014/main" id="{5BE7913D-ABF0-C973-49F2-0A5836900762}"/>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5</a:t>
            </a:fld>
            <a:endParaRPr lang="en-US"/>
          </a:p>
        </p:txBody>
      </p:sp>
      <p:sp>
        <p:nvSpPr>
          <p:cNvPr id="7" name="Title 3">
            <a:extLst>
              <a:ext uri="{FF2B5EF4-FFF2-40B4-BE49-F238E27FC236}">
                <a16:creationId xmlns:a16="http://schemas.microsoft.com/office/drawing/2014/main" id="{88C528C3-B826-C750-D495-2885CB217427}"/>
              </a:ext>
            </a:extLst>
          </p:cNvPr>
          <p:cNvSpPr txBox="1">
            <a:spLocks/>
          </p:cNvSpPr>
          <p:nvPr/>
        </p:nvSpPr>
        <p:spPr>
          <a:xfrm>
            <a:off x="839732" y="356616"/>
            <a:ext cx="6858000" cy="38898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2400" dirty="0"/>
              <a:t>Money and Me: Question 3</a:t>
            </a:r>
          </a:p>
        </p:txBody>
      </p:sp>
    </p:spTree>
    <p:extLst>
      <p:ext uri="{BB962C8B-B14F-4D97-AF65-F5344CB8AC3E}">
        <p14:creationId xmlns:p14="http://schemas.microsoft.com/office/powerpoint/2010/main" val="330208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B45C-3BB8-6DD2-0CA5-886694A17FC1}"/>
              </a:ext>
            </a:extLst>
          </p:cNvPr>
          <p:cNvSpPr>
            <a:spLocks noGrp="1"/>
          </p:cNvSpPr>
          <p:nvPr>
            <p:ph sz="half" idx="4294967295"/>
          </p:nvPr>
        </p:nvSpPr>
        <p:spPr>
          <a:xfrm>
            <a:off x="839732" y="1287049"/>
            <a:ext cx="6858000" cy="4835052"/>
          </a:xfrm>
        </p:spPr>
        <p:txBody>
          <a:bodyPr vert="horz" lIns="91440" tIns="45720" rIns="91440" bIns="45720" rtlCol="0" anchor="t">
            <a:noAutofit/>
          </a:bodyPr>
          <a:lstStyle/>
          <a:p>
            <a:pPr marL="12700" lvl="2" indent="0">
              <a:lnSpc>
                <a:spcPct val="100000"/>
              </a:lnSpc>
              <a:buNone/>
            </a:pPr>
            <a:r>
              <a:rPr lang="en-US" sz="2400" dirty="0">
                <a:latin typeface="Arial" panose="020B0604020202020204" pitchFamily="34" charset="0"/>
                <a:cs typeface="Arial" panose="020B0604020202020204" pitchFamily="34" charset="0"/>
              </a:rPr>
              <a:t>You hear that your favorite artist will be on tour near where you live. You:</a:t>
            </a:r>
          </a:p>
          <a:p>
            <a:pPr marL="868045" lvl="0" indent="-454025">
              <a:lnSpc>
                <a:spcPct val="100000"/>
              </a:lnSpc>
              <a:buFont typeface="+mj-lt"/>
              <a:buAutoNum type="alphaUcPeriod"/>
            </a:pPr>
            <a:r>
              <a:rPr lang="en-US" sz="2400" dirty="0">
                <a:latin typeface="Arial"/>
                <a:cs typeface="Arial"/>
              </a:rPr>
              <a:t>Immediately purchase the best seats you can afford.</a:t>
            </a:r>
          </a:p>
          <a:p>
            <a:pPr marL="868045" indent="-454025">
              <a:lnSpc>
                <a:spcPct val="100000"/>
              </a:lnSpc>
              <a:buFont typeface="+mj-lt"/>
              <a:buAutoNum type="alphaUcPeriod"/>
            </a:pPr>
            <a:r>
              <a:rPr lang="en-US" sz="2400" dirty="0">
                <a:latin typeface="Arial"/>
                <a:cs typeface="Arial"/>
              </a:rPr>
              <a:t>Determine that you </a:t>
            </a:r>
            <a:r>
              <a:rPr lang="en-US" sz="2400" i="1" dirty="0">
                <a:latin typeface="Arial"/>
                <a:cs typeface="Arial"/>
              </a:rPr>
              <a:t>will</a:t>
            </a:r>
            <a:r>
              <a:rPr lang="en-US" sz="2400" dirty="0">
                <a:latin typeface="Arial"/>
                <a:cs typeface="Arial"/>
              </a:rPr>
              <a:t> save up money in time to go. </a:t>
            </a:r>
            <a:endParaRPr lang="en-US" sz="2400" dirty="0"/>
          </a:p>
          <a:p>
            <a:pPr marL="868045" lvl="0" indent="-454025">
              <a:lnSpc>
                <a:spcPct val="100000"/>
              </a:lnSpc>
              <a:buFont typeface="+mj-lt"/>
              <a:buAutoNum type="alphaUcPeriod"/>
            </a:pPr>
            <a:r>
              <a:rPr lang="en-US" sz="2400" dirty="0">
                <a:latin typeface="Arial"/>
                <a:cs typeface="Arial"/>
              </a:rPr>
              <a:t>Ask for tickets as an early gift from a family member.</a:t>
            </a:r>
          </a:p>
          <a:p>
            <a:pPr marL="868045" indent="-454025">
              <a:lnSpc>
                <a:spcPct val="100000"/>
              </a:lnSpc>
              <a:buFont typeface="+mj-lt"/>
              <a:buAutoNum type="alphaUcPeriod"/>
            </a:pPr>
            <a:r>
              <a:rPr lang="en-US" sz="2400" dirty="0">
                <a:latin typeface="Arial"/>
                <a:cs typeface="Arial"/>
              </a:rPr>
              <a:t>Think spending money on concert tickets is a waste. </a:t>
            </a:r>
            <a:endParaRPr lang="en-US" sz="2400" dirty="0"/>
          </a:p>
        </p:txBody>
      </p:sp>
      <p:sp>
        <p:nvSpPr>
          <p:cNvPr id="3" name="Slide Number Placeholder 2">
            <a:extLst>
              <a:ext uri="{FF2B5EF4-FFF2-40B4-BE49-F238E27FC236}">
                <a16:creationId xmlns:a16="http://schemas.microsoft.com/office/drawing/2014/main" id="{5BE7913D-ABF0-C973-49F2-0A5836900762}"/>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6</a:t>
            </a:fld>
            <a:endParaRPr lang="en-US"/>
          </a:p>
        </p:txBody>
      </p:sp>
      <p:sp>
        <p:nvSpPr>
          <p:cNvPr id="7" name="Title 3">
            <a:extLst>
              <a:ext uri="{FF2B5EF4-FFF2-40B4-BE49-F238E27FC236}">
                <a16:creationId xmlns:a16="http://schemas.microsoft.com/office/drawing/2014/main" id="{36FAF2E3-DBEF-C565-55EC-DFB61722EA04}"/>
              </a:ext>
            </a:extLst>
          </p:cNvPr>
          <p:cNvSpPr txBox="1">
            <a:spLocks/>
          </p:cNvSpPr>
          <p:nvPr/>
        </p:nvSpPr>
        <p:spPr>
          <a:xfrm>
            <a:off x="839732" y="356616"/>
            <a:ext cx="6858000" cy="38898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2400" dirty="0"/>
              <a:t>Money and Me: Question 4</a:t>
            </a:r>
          </a:p>
        </p:txBody>
      </p:sp>
    </p:spTree>
    <p:extLst>
      <p:ext uri="{BB962C8B-B14F-4D97-AF65-F5344CB8AC3E}">
        <p14:creationId xmlns:p14="http://schemas.microsoft.com/office/powerpoint/2010/main" val="188710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B45C-3BB8-6DD2-0CA5-886694A17FC1}"/>
              </a:ext>
            </a:extLst>
          </p:cNvPr>
          <p:cNvSpPr>
            <a:spLocks noGrp="1"/>
          </p:cNvSpPr>
          <p:nvPr>
            <p:ph sz="half" idx="4294967295"/>
          </p:nvPr>
        </p:nvSpPr>
        <p:spPr>
          <a:xfrm>
            <a:off x="839732" y="1305337"/>
            <a:ext cx="6858000" cy="4835052"/>
          </a:xfrm>
        </p:spPr>
        <p:txBody>
          <a:bodyPr vert="horz" lIns="91440" tIns="45720" rIns="91440" bIns="45720" rtlCol="0" anchor="t">
            <a:noAutofit/>
          </a:bodyPr>
          <a:lstStyle/>
          <a:p>
            <a:pPr marL="12700" lvl="2" indent="0">
              <a:lnSpc>
                <a:spcPct val="100000"/>
              </a:lnSpc>
              <a:buNone/>
            </a:pPr>
            <a:r>
              <a:rPr lang="en-US" sz="2400" dirty="0">
                <a:latin typeface="Arial"/>
                <a:cs typeface="Arial"/>
              </a:rPr>
              <a:t>A friend says they have been saving money to get a car. You:</a:t>
            </a:r>
          </a:p>
          <a:p>
            <a:pPr marL="868045" lvl="0" indent="-454025">
              <a:lnSpc>
                <a:spcPct val="100000"/>
              </a:lnSpc>
              <a:buFont typeface="+mj-lt"/>
              <a:buAutoNum type="alphaUcPeriod"/>
            </a:pPr>
            <a:r>
              <a:rPr lang="en-US" sz="2400" dirty="0">
                <a:latin typeface="Arial"/>
                <a:cs typeface="Arial"/>
              </a:rPr>
              <a:t>Wish you’d been doing the same thing.</a:t>
            </a:r>
          </a:p>
          <a:p>
            <a:pPr marL="868045" indent="-454025">
              <a:lnSpc>
                <a:spcPct val="100000"/>
              </a:lnSpc>
              <a:buFont typeface="+mj-lt"/>
              <a:buAutoNum type="alphaUcPeriod"/>
            </a:pPr>
            <a:r>
              <a:rPr lang="en-US" sz="2400" dirty="0">
                <a:latin typeface="Arial"/>
                <a:cs typeface="Arial"/>
              </a:rPr>
              <a:t>Let them know you have been saving up, as well. </a:t>
            </a:r>
            <a:endParaRPr lang="en-US" sz="2400" dirty="0"/>
          </a:p>
          <a:p>
            <a:pPr marL="868045" lvl="0" indent="-454025">
              <a:lnSpc>
                <a:spcPct val="100000"/>
              </a:lnSpc>
              <a:buFont typeface="+mj-lt"/>
              <a:buAutoNum type="alphaUcPeriod"/>
            </a:pPr>
            <a:r>
              <a:rPr lang="en-US" sz="2400" dirty="0">
                <a:latin typeface="Arial"/>
                <a:cs typeface="Arial"/>
              </a:rPr>
              <a:t>Are glad this isn’t something you have to worry about.</a:t>
            </a:r>
          </a:p>
          <a:p>
            <a:pPr marL="868045" lvl="0" indent="-454025">
              <a:lnSpc>
                <a:spcPct val="100000"/>
              </a:lnSpc>
              <a:buFont typeface="+mj-lt"/>
              <a:buAutoNum type="alphaUcPeriod"/>
            </a:pPr>
            <a:r>
              <a:rPr lang="en-US" sz="2400" dirty="0">
                <a:latin typeface="Arial"/>
                <a:cs typeface="Arial"/>
              </a:rPr>
              <a:t>Aren’t much of a saver and don’t plan to start anytime soon.</a:t>
            </a:r>
          </a:p>
        </p:txBody>
      </p:sp>
      <p:sp>
        <p:nvSpPr>
          <p:cNvPr id="3" name="Slide Number Placeholder 2">
            <a:extLst>
              <a:ext uri="{FF2B5EF4-FFF2-40B4-BE49-F238E27FC236}">
                <a16:creationId xmlns:a16="http://schemas.microsoft.com/office/drawing/2014/main" id="{5BE7913D-ABF0-C973-49F2-0A5836900762}"/>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7</a:t>
            </a:fld>
            <a:endParaRPr lang="en-US"/>
          </a:p>
        </p:txBody>
      </p:sp>
      <p:sp>
        <p:nvSpPr>
          <p:cNvPr id="7" name="Title 3">
            <a:extLst>
              <a:ext uri="{FF2B5EF4-FFF2-40B4-BE49-F238E27FC236}">
                <a16:creationId xmlns:a16="http://schemas.microsoft.com/office/drawing/2014/main" id="{88F416CB-9CC6-67DC-6F29-1E85B72F02FE}"/>
              </a:ext>
            </a:extLst>
          </p:cNvPr>
          <p:cNvSpPr txBox="1">
            <a:spLocks/>
          </p:cNvSpPr>
          <p:nvPr/>
        </p:nvSpPr>
        <p:spPr>
          <a:xfrm>
            <a:off x="839732" y="356616"/>
            <a:ext cx="6858000" cy="38898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2400" dirty="0"/>
              <a:t>Money and Me: Question 5</a:t>
            </a:r>
          </a:p>
        </p:txBody>
      </p:sp>
    </p:spTree>
    <p:extLst>
      <p:ext uri="{BB962C8B-B14F-4D97-AF65-F5344CB8AC3E}">
        <p14:creationId xmlns:p14="http://schemas.microsoft.com/office/powerpoint/2010/main" val="402609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B45C-3BB8-6DD2-0CA5-886694A17FC1}"/>
              </a:ext>
            </a:extLst>
          </p:cNvPr>
          <p:cNvSpPr>
            <a:spLocks noGrp="1"/>
          </p:cNvSpPr>
          <p:nvPr>
            <p:ph sz="half" idx="4294967295"/>
          </p:nvPr>
        </p:nvSpPr>
        <p:spPr>
          <a:xfrm>
            <a:off x="839732" y="1305337"/>
            <a:ext cx="7762494" cy="4835052"/>
          </a:xfrm>
        </p:spPr>
        <p:txBody>
          <a:bodyPr vert="horz" lIns="91440" tIns="45720" rIns="91440" bIns="45720" rtlCol="0" anchor="t">
            <a:noAutofit/>
          </a:bodyPr>
          <a:lstStyle/>
          <a:p>
            <a:pPr marL="12700" lvl="2" indent="0">
              <a:lnSpc>
                <a:spcPct val="100000"/>
              </a:lnSpc>
              <a:buNone/>
            </a:pPr>
            <a:r>
              <a:rPr lang="en-US" sz="2400" dirty="0">
                <a:latin typeface="Arial" panose="020B0604020202020204" pitchFamily="34" charset="0"/>
                <a:cs typeface="Arial" panose="020B0604020202020204" pitchFamily="34" charset="0"/>
              </a:rPr>
              <a:t>Your teacher asks you to give yourself a grade reflecting how much you currently know about personal finance. You:</a:t>
            </a:r>
          </a:p>
          <a:p>
            <a:pPr marL="868045" indent="-454025">
              <a:lnSpc>
                <a:spcPct val="100000"/>
              </a:lnSpc>
              <a:buFont typeface="+mj-lt"/>
              <a:buAutoNum type="alphaUcPeriod"/>
            </a:pPr>
            <a:r>
              <a:rPr lang="en-US" sz="2400" dirty="0">
                <a:latin typeface="Arial"/>
                <a:cs typeface="Arial"/>
              </a:rPr>
              <a:t>Give yourself a solid A+! You are confident in your financial knowledge!</a:t>
            </a:r>
          </a:p>
          <a:p>
            <a:pPr marL="868045" indent="-454025">
              <a:lnSpc>
                <a:spcPct val="100000"/>
              </a:lnSpc>
              <a:buFont typeface="+mj-lt"/>
              <a:buAutoNum type="alphaUcPeriod"/>
            </a:pPr>
            <a:r>
              <a:rPr lang="en-US" sz="2400" dirty="0">
                <a:latin typeface="Arial"/>
                <a:cs typeface="Arial"/>
              </a:rPr>
              <a:t>Figure you are somewhere in the B range. You feel confident about things you deal with now but expect to encounter new topics as you get older. </a:t>
            </a:r>
            <a:endParaRPr lang="en-US" sz="2400" dirty="0"/>
          </a:p>
          <a:p>
            <a:pPr marL="868045" lvl="0" indent="-454025">
              <a:lnSpc>
                <a:spcPct val="100000"/>
              </a:lnSpc>
              <a:buFont typeface="+mj-lt"/>
              <a:buAutoNum type="alphaUcPeriod"/>
            </a:pPr>
            <a:r>
              <a:rPr lang="en-US" sz="2400" dirty="0">
                <a:latin typeface="Arial"/>
                <a:cs typeface="Arial"/>
              </a:rPr>
              <a:t>Aren’t too confident — maybe a C or D.</a:t>
            </a:r>
          </a:p>
          <a:p>
            <a:pPr marL="868045" lvl="0" indent="-454025">
              <a:lnSpc>
                <a:spcPct val="100000"/>
              </a:lnSpc>
              <a:buFont typeface="+mj-lt"/>
              <a:buAutoNum type="alphaUcPeriod"/>
            </a:pPr>
            <a:r>
              <a:rPr lang="en-US" sz="2400" dirty="0">
                <a:latin typeface="Arial"/>
                <a:cs typeface="Arial"/>
              </a:rPr>
              <a:t>Would give yourself an F now but figure there’s nowhere to go but up.</a:t>
            </a:r>
          </a:p>
        </p:txBody>
      </p:sp>
      <p:sp>
        <p:nvSpPr>
          <p:cNvPr id="3" name="Slide Number Placeholder 2">
            <a:extLst>
              <a:ext uri="{FF2B5EF4-FFF2-40B4-BE49-F238E27FC236}">
                <a16:creationId xmlns:a16="http://schemas.microsoft.com/office/drawing/2014/main" id="{5BE7913D-ABF0-C973-49F2-0A5836900762}"/>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8</a:t>
            </a:fld>
            <a:endParaRPr lang="en-US"/>
          </a:p>
        </p:txBody>
      </p:sp>
      <p:sp>
        <p:nvSpPr>
          <p:cNvPr id="7" name="Title 3">
            <a:extLst>
              <a:ext uri="{FF2B5EF4-FFF2-40B4-BE49-F238E27FC236}">
                <a16:creationId xmlns:a16="http://schemas.microsoft.com/office/drawing/2014/main" id="{80833437-3F76-975E-556B-8EA6822FFA82}"/>
              </a:ext>
            </a:extLst>
          </p:cNvPr>
          <p:cNvSpPr txBox="1">
            <a:spLocks/>
          </p:cNvSpPr>
          <p:nvPr/>
        </p:nvSpPr>
        <p:spPr>
          <a:xfrm>
            <a:off x="839732" y="356616"/>
            <a:ext cx="6858000" cy="38898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000" b="1" i="0" kern="1200">
                <a:solidFill>
                  <a:srgbClr val="505961"/>
                </a:solidFill>
                <a:latin typeface="Arial" panose="020B0604020202020204" pitchFamily="34" charset="0"/>
                <a:ea typeface="+mj-ea"/>
                <a:cs typeface="Arial" panose="020B0604020202020204" pitchFamily="34" charset="0"/>
              </a:defRPr>
            </a:lvl1pPr>
          </a:lstStyle>
          <a:p>
            <a:r>
              <a:rPr lang="en-US" sz="2400" dirty="0"/>
              <a:t>Money and Me: Question 6</a:t>
            </a:r>
          </a:p>
        </p:txBody>
      </p:sp>
    </p:spTree>
    <p:extLst>
      <p:ext uri="{BB962C8B-B14F-4D97-AF65-F5344CB8AC3E}">
        <p14:creationId xmlns:p14="http://schemas.microsoft.com/office/powerpoint/2010/main" val="194592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814CDF-EABF-DA8F-CACE-544BDEF931A0}"/>
              </a:ext>
            </a:extLst>
          </p:cNvPr>
          <p:cNvSpPr>
            <a:spLocks noGrp="1"/>
          </p:cNvSpPr>
          <p:nvPr>
            <p:ph sz="half" idx="4294967295"/>
          </p:nvPr>
        </p:nvSpPr>
        <p:spPr>
          <a:xfrm>
            <a:off x="704088" y="1619913"/>
            <a:ext cx="7424927" cy="3253839"/>
          </a:xfrm>
        </p:spPr>
        <p:txBody>
          <a:bodyPr anchor="ctr">
            <a:normAutofit/>
          </a:bodyPr>
          <a:lstStyle/>
          <a:p>
            <a:pPr marL="0" indent="0" algn="ctr">
              <a:buNone/>
            </a:pPr>
            <a:r>
              <a:rPr lang="en-US" sz="3600" b="1" dirty="0">
                <a:solidFill>
                  <a:srgbClr val="F37A19"/>
                </a:solidFill>
                <a:latin typeface="Calibri"/>
                <a:ea typeface="Calibri"/>
                <a:cs typeface="Calibri"/>
              </a:rPr>
              <a:t>Background on Financial Well-Being</a:t>
            </a:r>
          </a:p>
          <a:p>
            <a:pPr marL="0" indent="0" algn="ctr">
              <a:buNone/>
            </a:pPr>
            <a:r>
              <a:rPr lang="en-US" sz="3600" b="1" dirty="0">
                <a:solidFill>
                  <a:srgbClr val="F37A19"/>
                </a:solidFill>
                <a:latin typeface="Calibri"/>
                <a:ea typeface="Calibri"/>
                <a:cs typeface="Calibri"/>
              </a:rPr>
              <a:t>and the</a:t>
            </a:r>
          </a:p>
          <a:p>
            <a:pPr marL="0" indent="0" algn="ctr">
              <a:buNone/>
            </a:pPr>
            <a:r>
              <a:rPr lang="en-US" sz="3600" b="1">
                <a:solidFill>
                  <a:srgbClr val="F37A19"/>
                </a:solidFill>
                <a:latin typeface="Calibri"/>
                <a:ea typeface="Calibri"/>
                <a:cs typeface="Calibri"/>
              </a:rPr>
              <a:t>Personal Finance Ecosystem</a:t>
            </a:r>
            <a:endParaRPr lang="en-US" sz="3600" b="1" dirty="0">
              <a:solidFill>
                <a:srgbClr val="F37A19"/>
              </a:solidFill>
              <a:latin typeface="Calibri"/>
              <a:ea typeface="Calibri"/>
              <a:cs typeface="Calibri"/>
            </a:endParaRPr>
          </a:p>
        </p:txBody>
      </p:sp>
      <p:sp>
        <p:nvSpPr>
          <p:cNvPr id="3" name="Slide Number Placeholder 2">
            <a:extLst>
              <a:ext uri="{FF2B5EF4-FFF2-40B4-BE49-F238E27FC236}">
                <a16:creationId xmlns:a16="http://schemas.microsoft.com/office/drawing/2014/main" id="{9C1F4B16-CB38-DA5F-DEF8-D8578462BF81}"/>
              </a:ext>
            </a:extLst>
          </p:cNvPr>
          <p:cNvSpPr>
            <a:spLocks noGrp="1"/>
          </p:cNvSpPr>
          <p:nvPr>
            <p:ph type="sldNum" sz="quarter" idx="4294967295"/>
          </p:nvPr>
        </p:nvSpPr>
        <p:spPr>
          <a:xfrm>
            <a:off x="8319052" y="6583676"/>
            <a:ext cx="710648" cy="274324"/>
          </a:xfrm>
        </p:spPr>
        <p:txBody>
          <a:bodyPr/>
          <a:lstStyle/>
          <a:p>
            <a:fld id="{64F12D03-C2F7-9845-A612-6A708C696EFE}" type="slidenum">
              <a:rPr lang="en-US" smtClean="0"/>
              <a:pPr/>
              <a:t>9</a:t>
            </a:fld>
            <a:endParaRPr lang="en-US"/>
          </a:p>
        </p:txBody>
      </p:sp>
    </p:spTree>
    <p:extLst>
      <p:ext uri="{BB962C8B-B14F-4D97-AF65-F5344CB8AC3E}">
        <p14:creationId xmlns:p14="http://schemas.microsoft.com/office/powerpoint/2010/main" val="2416329747"/>
      </p:ext>
    </p:extLst>
  </p:cSld>
  <p:clrMapOvr>
    <a:masterClrMapping/>
  </p:clrMapOvr>
</p:sld>
</file>

<file path=ppt/theme/theme1.xml><?xml version="1.0" encoding="utf-8"?>
<a:theme xmlns:a="http://schemas.openxmlformats.org/drawingml/2006/main" name="Office Theme">
  <a:themeElements>
    <a:clrScheme name="Custom 1">
      <a:dk1>
        <a:srgbClr val="535860"/>
      </a:dk1>
      <a:lt1>
        <a:srgbClr val="FFFFFF"/>
      </a:lt1>
      <a:dk2>
        <a:srgbClr val="F27916"/>
      </a:dk2>
      <a:lt2>
        <a:srgbClr val="E7E6E6"/>
      </a:lt2>
      <a:accent1>
        <a:srgbClr val="F4A231"/>
      </a:accent1>
      <a:accent2>
        <a:srgbClr val="119B8E"/>
      </a:accent2>
      <a:accent3>
        <a:srgbClr val="991B1E"/>
      </a:accent3>
      <a:accent4>
        <a:srgbClr val="DAE3E8"/>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Nefe_Template_072020.pptx" id="{7AE1EA15-7FF9-42B4-A93E-604A29D805E7}" vid="{3E406208-2F37-43AC-97DF-3594B9F11E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7094a40-a99d-4476-8486-a028ad31065d">RESEARCHPROG-1380863906-8392</_dlc_DocId>
    <_dlc_DocIdUrl xmlns="57094a40-a99d-4476-8486-a028ad31065d">
      <Url>https://nationalendowmentfined.sharepoint.com/sites/ResearchPrograms/_layouts/15/DocIdRedir.aspx?ID=RESEARCHPROG-1380863906-8392</Url>
      <Description>RESEARCHPROG-1380863906-8392</Description>
    </_dlc_DocIdUrl>
    <SharedWithUsers xmlns="57094a40-a99d-4476-8486-a028ad31065d">
      <UserInfo>
        <DisplayName>Mary Hoch</DisplayName>
        <AccountId>53</AccountId>
        <AccountType/>
      </UserInfo>
    </SharedWithUsers>
    <lcf76f155ced4ddcb4097134ff3c332f xmlns="649ab750-6392-4c9d-b377-0b0cbe027030">
      <Terms xmlns="http://schemas.microsoft.com/office/infopath/2007/PartnerControls"/>
    </lcf76f155ced4ddcb4097134ff3c332f>
    <TaxCatchAll xmlns="57094a40-a99d-4476-8486-a028ad3106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835E732273544A960BDF5E33CC36CA" ma:contentTypeVersion="18" ma:contentTypeDescription="Create a new document." ma:contentTypeScope="" ma:versionID="8f4253aef2fec4afcc9f5e9d20c0e9eb">
  <xsd:schema xmlns:xsd="http://www.w3.org/2001/XMLSchema" xmlns:xs="http://www.w3.org/2001/XMLSchema" xmlns:p="http://schemas.microsoft.com/office/2006/metadata/properties" xmlns:ns2="57094a40-a99d-4476-8486-a028ad31065d" xmlns:ns3="649ab750-6392-4c9d-b377-0b0cbe027030" targetNamespace="http://schemas.microsoft.com/office/2006/metadata/properties" ma:root="true" ma:fieldsID="115cffca0ee548974c14e088618cd3ab" ns2:_="" ns3:_="">
    <xsd:import namespace="57094a40-a99d-4476-8486-a028ad31065d"/>
    <xsd:import namespace="649ab750-6392-4c9d-b377-0b0cbe02703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94a40-a99d-4476-8486-a028ad3106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5bd341d-66ed-4ba0-9039-db567da1fb78}" ma:internalName="TaxCatchAll" ma:showField="CatchAllData" ma:web="57094a40-a99d-4476-8486-a028ad3106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9ab750-6392-4c9d-b377-0b0cbe0270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280b6f8-6f90-4a33-8be1-e99aca0abb07"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249FAC-2B31-4694-B6DC-C865E11A8740}">
  <ds:schemaRefs>
    <ds:schemaRef ds:uri="http://www.w3.org/XML/1998/namespace"/>
    <ds:schemaRef ds:uri="http://schemas.microsoft.com/office/2006/metadata/properties"/>
    <ds:schemaRef ds:uri="http://purl.org/dc/elements/1.1/"/>
    <ds:schemaRef ds:uri="http://schemas.microsoft.com/office/infopath/2007/PartnerControls"/>
    <ds:schemaRef ds:uri="649ab750-6392-4c9d-b377-0b0cbe027030"/>
    <ds:schemaRef ds:uri="http://schemas.microsoft.com/office/2006/documentManagement/types"/>
    <ds:schemaRef ds:uri="http://purl.org/dc/dcmitype/"/>
    <ds:schemaRef ds:uri="http://schemas.openxmlformats.org/package/2006/metadata/core-properties"/>
    <ds:schemaRef ds:uri="57094a40-a99d-4476-8486-a028ad31065d"/>
    <ds:schemaRef ds:uri="http://purl.org/dc/terms/"/>
  </ds:schemaRefs>
</ds:datastoreItem>
</file>

<file path=customXml/itemProps2.xml><?xml version="1.0" encoding="utf-8"?>
<ds:datastoreItem xmlns:ds="http://schemas.openxmlformats.org/officeDocument/2006/customXml" ds:itemID="{DA55567D-5C5D-4D63-90E7-E81A2F634C24}"/>
</file>

<file path=customXml/itemProps3.xml><?xml version="1.0" encoding="utf-8"?>
<ds:datastoreItem xmlns:ds="http://schemas.openxmlformats.org/officeDocument/2006/customXml" ds:itemID="{B79BC177-187E-4B77-97D8-DD0CB92A6C3D}">
  <ds:schemaRefs>
    <ds:schemaRef ds:uri="http://schemas.microsoft.com/sharepoint/v3/contenttype/forms"/>
  </ds:schemaRefs>
</ds:datastoreItem>
</file>

<file path=customXml/itemProps4.xml><?xml version="1.0" encoding="utf-8"?>
<ds:datastoreItem xmlns:ds="http://schemas.openxmlformats.org/officeDocument/2006/customXml" ds:itemID="{A12A08B4-F650-41FC-AB5F-4BA16534C3B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13509</TotalTime>
  <Words>3001</Words>
  <Application>Microsoft Macintosh PowerPoint</Application>
  <PresentationFormat>On-screen Show (4:3)</PresentationFormat>
  <Paragraphs>260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Money and Me: A Fun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Well-Being</vt:lpstr>
      <vt:lpstr>Core Elements of the Personal Finance Ecosystem</vt:lpstr>
      <vt:lpstr>Foundational Factors </vt:lpstr>
      <vt:lpstr>Foundational Factors</vt:lpstr>
      <vt:lpstr>Financial Knowledge and Access</vt:lpstr>
      <vt:lpstr>Financial Knowledge and Access</vt:lpstr>
      <vt:lpstr>Financial Actions &amp; Outcomes </vt:lpstr>
      <vt:lpstr>Financial Actions and Outcomes Cycle</vt:lpstr>
      <vt:lpstr>Review: Core Elements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Anderson</dc:creator>
  <cp:lastModifiedBy>Bobby Eismann</cp:lastModifiedBy>
  <cp:revision>63</cp:revision>
  <cp:lastPrinted>2022-06-28T18:40:38Z</cp:lastPrinted>
  <dcterms:created xsi:type="dcterms:W3CDTF">2020-05-27T19:55:37Z</dcterms:created>
  <dcterms:modified xsi:type="dcterms:W3CDTF">2024-06-06T16:20:46Z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0x010100E2835E732273544A960BDF5E33CC36CA</vt:lpwstr>
  </property>
  <property fmtid="{D5CDD505-2E9C-101B-9397-08002B2CF9AE}" pid="3" name="_dlc_DocIdItemGuid">
    <vt:lpwstr>3e42f259-a9a5-4a00-b131-6e03e35a663a</vt:lpwstr>
  </property>
  <property fmtid="{D5CDD505-2E9C-101B-9397-08002B2CF9AE}" pid="4" name="MediaServiceImageTags">
    <vt:lpwstr/>
  </property>
</Properties>
</file>