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00_0.xml" ContentType="application/vnd.ms-powerpoint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5"/>
  </p:sldMasterIdLst>
  <p:notesMasterIdLst>
    <p:notesMasterId r:id="rId10"/>
  </p:notesMasterIdLst>
  <p:sldIdLst>
    <p:sldId id="256" r:id="rId6"/>
    <p:sldId id="257" r:id="rId7"/>
    <p:sldId id="258" r:id="rId8"/>
    <p:sldId id="259" r:id="rId9"/>
  </p:sldIdLst>
  <p:sldSz cx="10058400" cy="7772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AC22AC-2226-B557-8B92-E63872EC2FF6}" name="Gregory Morgan" initials="GM" userId="S::gmorgan@nefe.org::d3ae7fbd-067e-41ad-bd58-a951d478757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663E1E-3749-070B-5473-C12BC71964A7}" v="11" dt="2024-05-03T21:17:55.7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604"/>
    <p:restoredTop sz="94694"/>
  </p:normalViewPr>
  <p:slideViewPr>
    <p:cSldViewPr snapToGrid="0">
      <p:cViewPr varScale="1">
        <p:scale>
          <a:sx n="107" d="100"/>
          <a:sy n="107" d="100"/>
        </p:scale>
        <p:origin x="1232" y="168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comments/modernComment_100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37975DF9-8A42-4F6B-8712-C17E0A4AB0A9}" authorId="{00AC22AC-2226-B557-8B92-E63872EC2FF6}" status="resolved" created="2023-06-16T15:34:42.260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56"/>
      <ac:spMk id="55" creationId="{00000000-0000-0000-0000-000000000000}"/>
      <ac:txMk cp="19" len="6">
        <ac:context len="49" hash="3386664182"/>
      </ac:txMk>
    </ac:txMkLst>
    <p188:pos x="713678" y="1215482"/>
    <p188:txBody>
      <a:bodyPr/>
      <a:lstStyle/>
      <a:p>
        <a:r>
          <a:rPr lang="en-US"/>
          <a:t>visit?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10545" y="685800"/>
            <a:ext cx="4437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30bc7555cd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30bc7555cd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130bc7555cd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130bc7555cd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30bc7555cd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30bc7555cd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130bc7555cd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130bc7555cd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4" name="Picture 3" descr="A screen shot of a computer&#10;&#10;Description automatically generated">
            <a:extLst>
              <a:ext uri="{FF2B5EF4-FFF2-40B4-BE49-F238E27FC236}">
                <a16:creationId xmlns:a16="http://schemas.microsoft.com/office/drawing/2014/main" id="{F8448DA1-0C7E-1A6A-C0F5-8E7B28DEBC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223023"/>
            <a:ext cx="10065835" cy="7549376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00390879-2088-47FB-8C88-D0C94FD9B14E}"/>
              </a:ext>
            </a:extLst>
          </p:cNvPr>
          <p:cNvSpPr txBox="1">
            <a:spLocks/>
          </p:cNvSpPr>
          <p:nvPr userDrawn="1"/>
        </p:nvSpPr>
        <p:spPr>
          <a:xfrm>
            <a:off x="131187" y="7136115"/>
            <a:ext cx="4331937" cy="30197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i="0" kern="1200">
                <a:solidFill>
                  <a:srgbClr val="50596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770" b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Copyright © 2024 National Endowment for Financial Education. All rights reserved.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3100" tIns="113100" rIns="113100" bIns="1131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marL="914400" lvl="1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marL="1371600" lvl="2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marL="1828800" lvl="3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marL="2286000" lvl="4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marL="2743200" lvl="5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marL="3200400" lvl="6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marL="3657600" lvl="7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marL="4114800" lvl="8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0_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717763" y="1000405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Opportunity to Open a Bank Account on Your Own</a:t>
            </a:r>
            <a:endParaRPr sz="21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372164" y="1000405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Easily You Can Get to a Bank or Credit Union</a:t>
            </a:r>
            <a:endParaRPr sz="19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5065353" y="1000405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Experience Performing Financial Tasks</a:t>
            </a:r>
            <a:endParaRPr sz="1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7412541" y="1000411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Much Money Was (or Wasn’t) Talked About in Your Family</a:t>
            </a:r>
            <a:endParaRPr sz="19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5065353" y="3055441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" sz="19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Willingness to Speak to Others and Ask Questions</a:t>
            </a:r>
            <a:endParaRPr sz="19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2717763" y="3055441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Reading and Math Skills</a:t>
            </a:r>
            <a:endParaRPr sz="1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372164" y="3055441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Feeling Like You Have Financial Choices</a:t>
            </a:r>
            <a:endParaRPr sz="1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7412518" y="5110464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Taking a Personal Finance Class in School</a:t>
            </a:r>
            <a:endParaRPr sz="1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2717763" y="5110460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 Unexpected Expense</a:t>
            </a:r>
            <a:endParaRPr sz="19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7395725" y="3055438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Job that Pays You an Income</a:t>
            </a:r>
            <a:endParaRPr sz="19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5065353" y="5110443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Much You Know About Personal Finance</a:t>
            </a:r>
            <a:endParaRPr sz="19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372164" y="5110462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Desire to Improve Your Finances</a:t>
            </a:r>
            <a:endParaRPr sz="1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283675" y="79224"/>
            <a:ext cx="9477900" cy="8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Personal Finance Ecosystem Hexagonal Thinking Set | Page 1</a:t>
            </a:r>
            <a:endParaRPr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 </a:t>
            </a:r>
            <a:r>
              <a:rPr lang="en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Cut hexagons apart. Each group of four to five students should have a complete set. To save for future use, consider laminating and storing in bags or envelopes.</a:t>
            </a:r>
            <a:endParaRPr sz="1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oogle Shape;71;p14"/>
          <p:cNvGrpSpPr/>
          <p:nvPr/>
        </p:nvGrpSpPr>
        <p:grpSpPr>
          <a:xfrm>
            <a:off x="372164" y="988946"/>
            <a:ext cx="9314077" cy="6079859"/>
            <a:chOff x="610652" y="1256175"/>
            <a:chExt cx="9314077" cy="6079859"/>
          </a:xfrm>
        </p:grpSpPr>
        <p:sp>
          <p:nvSpPr>
            <p:cNvPr id="72" name="Google Shape;72;p14"/>
            <p:cNvSpPr/>
            <p:nvPr/>
          </p:nvSpPr>
          <p:spPr>
            <a:xfrm>
              <a:off x="2956251" y="1256175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9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How Old You Are</a:t>
              </a:r>
              <a:endParaRPr sz="1900" b="1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14"/>
            <p:cNvSpPr/>
            <p:nvPr/>
          </p:nvSpPr>
          <p:spPr>
            <a:xfrm>
              <a:off x="610652" y="1256175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9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Where You Live</a:t>
              </a:r>
              <a:endParaRPr sz="1900" b="1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14"/>
            <p:cNvSpPr/>
            <p:nvPr/>
          </p:nvSpPr>
          <p:spPr>
            <a:xfrm>
              <a:off x="5303840" y="1256175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Size and Makeup of Your Family</a:t>
              </a:r>
              <a:endParaRPr sz="1900" b="1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14"/>
            <p:cNvSpPr/>
            <p:nvPr/>
          </p:nvSpPr>
          <p:spPr>
            <a:xfrm>
              <a:off x="7651028" y="1256181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9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Your Family’s Income and/or Wealth</a:t>
              </a:r>
              <a:endParaRPr sz="19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14"/>
            <p:cNvSpPr/>
            <p:nvPr/>
          </p:nvSpPr>
          <p:spPr>
            <a:xfrm>
              <a:off x="5303840" y="3311211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9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Your Education</a:t>
              </a:r>
              <a:endParaRPr sz="19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14"/>
            <p:cNvSpPr/>
            <p:nvPr/>
          </p:nvSpPr>
          <p:spPr>
            <a:xfrm>
              <a:off x="2956251" y="3311211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91425" rIns="0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9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Your Access to Transportation</a:t>
              </a:r>
              <a:endParaRPr sz="1900" b="1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14"/>
            <p:cNvSpPr/>
            <p:nvPr/>
          </p:nvSpPr>
          <p:spPr>
            <a:xfrm>
              <a:off x="610652" y="3311211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9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Your Credit Score</a:t>
              </a:r>
              <a:endParaRPr sz="1900" b="1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14"/>
            <p:cNvSpPr/>
            <p:nvPr/>
          </p:nvSpPr>
          <p:spPr>
            <a:xfrm>
              <a:off x="7651005" y="5366234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9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Opportunity to Work and Earn Money</a:t>
              </a:r>
              <a:endParaRPr sz="1900" b="1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14"/>
            <p:cNvSpPr/>
            <p:nvPr/>
          </p:nvSpPr>
          <p:spPr>
            <a:xfrm>
              <a:off x="2956251" y="5366230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9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Personal Finance Apps on Your Phone</a:t>
              </a:r>
              <a:endParaRPr sz="19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81;p14"/>
            <p:cNvSpPr/>
            <p:nvPr/>
          </p:nvSpPr>
          <p:spPr>
            <a:xfrm>
              <a:off x="7634213" y="3311208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9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How Much Money You Have Saved</a:t>
              </a:r>
              <a:endParaRPr sz="19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14"/>
            <p:cNvSpPr/>
            <p:nvPr/>
          </p:nvSpPr>
          <p:spPr>
            <a:xfrm>
              <a:off x="5303840" y="5366213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How Much People Around You Talk About Finances</a:t>
              </a:r>
              <a:endParaRPr sz="19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14"/>
            <p:cNvSpPr/>
            <p:nvPr/>
          </p:nvSpPr>
          <p:spPr>
            <a:xfrm>
              <a:off x="610652" y="5366232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Motivation to Improve Your Finances</a:t>
              </a:r>
              <a:endParaRPr sz="1900" b="1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4" name="Google Shape;84;p14"/>
          <p:cNvSpPr txBox="1"/>
          <p:nvPr/>
        </p:nvSpPr>
        <p:spPr>
          <a:xfrm>
            <a:off x="283675" y="108399"/>
            <a:ext cx="7905000" cy="8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Personal Finance Ecosystem Hexagonal Thinking Set | Page 2</a:t>
            </a:r>
            <a:endParaRPr sz="1000" b="1" i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5"/>
          <p:cNvGrpSpPr/>
          <p:nvPr/>
        </p:nvGrpSpPr>
        <p:grpSpPr>
          <a:xfrm>
            <a:off x="404333" y="969873"/>
            <a:ext cx="9314077" cy="6079859"/>
            <a:chOff x="529552" y="739975"/>
            <a:chExt cx="9314077" cy="6079859"/>
          </a:xfrm>
        </p:grpSpPr>
        <p:sp>
          <p:nvSpPr>
            <p:cNvPr id="90" name="Google Shape;90;p15"/>
            <p:cNvSpPr/>
            <p:nvPr/>
          </p:nvSpPr>
          <p:spPr>
            <a:xfrm>
              <a:off x="2875151" y="739975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9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Your Cultural Upbringing</a:t>
              </a:r>
              <a:endParaRPr sz="1900" b="1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15"/>
            <p:cNvSpPr/>
            <p:nvPr/>
          </p:nvSpPr>
          <p:spPr>
            <a:xfrm>
              <a:off x="529552" y="739975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9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Actively Prioritizing Your Finances</a:t>
              </a:r>
              <a:endParaRPr sz="1900" b="1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15"/>
            <p:cNvSpPr/>
            <p:nvPr/>
          </p:nvSpPr>
          <p:spPr>
            <a:xfrm>
              <a:off x="5222740" y="739975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Your Beliefs About Money</a:t>
              </a:r>
              <a:endParaRPr sz="19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5"/>
            <p:cNvSpPr/>
            <p:nvPr/>
          </p:nvSpPr>
          <p:spPr>
            <a:xfrm>
              <a:off x="7569928" y="739981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9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Feeling in Control of Your Finances</a:t>
              </a:r>
              <a:endParaRPr sz="19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15"/>
            <p:cNvSpPr/>
            <p:nvPr/>
          </p:nvSpPr>
          <p:spPr>
            <a:xfrm>
              <a:off x="5222740" y="2795011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9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Knowing Where to Find Trustworthy Financial Information</a:t>
              </a:r>
              <a:endParaRPr sz="19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15"/>
            <p:cNvSpPr/>
            <p:nvPr/>
          </p:nvSpPr>
          <p:spPr>
            <a:xfrm>
              <a:off x="2875151" y="2795011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91425" rIns="0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9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Your Level of  Trust in the Financial System</a:t>
              </a:r>
              <a:endParaRPr sz="1900" b="1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15"/>
            <p:cNvSpPr/>
            <p:nvPr/>
          </p:nvSpPr>
          <p:spPr>
            <a:xfrm>
              <a:off x="529552" y="2795011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9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Your Willingness to Take Risks</a:t>
              </a:r>
              <a:endParaRPr sz="1900" b="1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15"/>
            <p:cNvSpPr/>
            <p:nvPr/>
          </p:nvSpPr>
          <p:spPr>
            <a:xfrm>
              <a:off x="7569905" y="4850034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9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Access to a Trusted Financial Advisor</a:t>
              </a:r>
              <a:endParaRPr sz="1900" b="1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15"/>
            <p:cNvSpPr/>
            <p:nvPr/>
          </p:nvSpPr>
          <p:spPr>
            <a:xfrm>
              <a:off x="2875151" y="4850030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9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Websites and Books on Financial Topics</a:t>
              </a:r>
              <a:endParaRPr sz="19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15"/>
            <p:cNvSpPr/>
            <p:nvPr/>
          </p:nvSpPr>
          <p:spPr>
            <a:xfrm>
              <a:off x="7553113" y="2795008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9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How Well the Economy is Doing</a:t>
              </a:r>
              <a:endParaRPr sz="19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15"/>
            <p:cNvSpPr/>
            <p:nvPr/>
          </p:nvSpPr>
          <p:spPr>
            <a:xfrm>
              <a:off x="5222740" y="4850013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9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Laws and Regulations that Protect Consumers</a:t>
              </a:r>
              <a:endParaRPr sz="1900" b="1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15"/>
            <p:cNvSpPr/>
            <p:nvPr/>
          </p:nvSpPr>
          <p:spPr>
            <a:xfrm>
              <a:off x="529552" y="4850032"/>
              <a:ext cx="2273700" cy="1969800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76200" cap="flat" cmpd="sng">
              <a:solidFill>
                <a:srgbClr val="EF82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Your Problem-</a:t>
              </a:r>
              <a:endParaRPr sz="19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Solving Skills</a:t>
              </a:r>
              <a:endParaRPr sz="1900" b="1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2" name="Google Shape;102;p15"/>
          <p:cNvSpPr txBox="1"/>
          <p:nvPr/>
        </p:nvSpPr>
        <p:spPr>
          <a:xfrm>
            <a:off x="283675" y="118127"/>
            <a:ext cx="7905000" cy="8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Personal Finance Ecosystem Hexagonal Thinking Set | Page 3</a:t>
            </a:r>
            <a:endParaRPr sz="1000" b="1" i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/>
          <p:nvPr/>
        </p:nvSpPr>
        <p:spPr>
          <a:xfrm>
            <a:off x="2761716" y="990566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b="1">
                <a:latin typeface="Calibri"/>
                <a:ea typeface="Calibri"/>
                <a:cs typeface="Calibri"/>
                <a:sym typeface="Calibri"/>
              </a:rPr>
              <a:t>How Much Debt You Have</a:t>
            </a:r>
            <a:endParaRPr sz="1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6"/>
          <p:cNvSpPr/>
          <p:nvPr/>
        </p:nvSpPr>
        <p:spPr>
          <a:xfrm>
            <a:off x="416117" y="990566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b="1">
                <a:latin typeface="Calibri"/>
                <a:ea typeface="Calibri"/>
                <a:cs typeface="Calibri"/>
                <a:sym typeface="Calibri"/>
              </a:rPr>
              <a:t>Your Personal Spending Habits</a:t>
            </a:r>
            <a:endParaRPr sz="1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6"/>
          <p:cNvSpPr/>
          <p:nvPr/>
        </p:nvSpPr>
        <p:spPr>
          <a:xfrm>
            <a:off x="5109305" y="990566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b="1">
                <a:latin typeface="Calibri"/>
                <a:ea typeface="Calibri"/>
                <a:cs typeface="Calibri"/>
                <a:sym typeface="Calibri"/>
              </a:rPr>
              <a:t>Access to Credit</a:t>
            </a:r>
            <a:endParaRPr sz="1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6"/>
          <p:cNvSpPr/>
          <p:nvPr/>
        </p:nvSpPr>
        <p:spPr>
          <a:xfrm>
            <a:off x="7456493" y="990572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6"/>
          <p:cNvSpPr/>
          <p:nvPr/>
        </p:nvSpPr>
        <p:spPr>
          <a:xfrm>
            <a:off x="5109305" y="3045602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6"/>
          <p:cNvSpPr/>
          <p:nvPr/>
        </p:nvSpPr>
        <p:spPr>
          <a:xfrm>
            <a:off x="2761716" y="3045602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6"/>
          <p:cNvSpPr/>
          <p:nvPr/>
        </p:nvSpPr>
        <p:spPr>
          <a:xfrm>
            <a:off x="416117" y="3045602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6"/>
          <p:cNvSpPr/>
          <p:nvPr/>
        </p:nvSpPr>
        <p:spPr>
          <a:xfrm>
            <a:off x="7456470" y="5100625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6"/>
          <p:cNvSpPr/>
          <p:nvPr/>
        </p:nvSpPr>
        <p:spPr>
          <a:xfrm>
            <a:off x="2761716" y="5100621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6"/>
          <p:cNvSpPr/>
          <p:nvPr/>
        </p:nvSpPr>
        <p:spPr>
          <a:xfrm>
            <a:off x="7439678" y="3045599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6"/>
          <p:cNvSpPr/>
          <p:nvPr/>
        </p:nvSpPr>
        <p:spPr>
          <a:xfrm>
            <a:off x="5109305" y="5100604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6"/>
          <p:cNvSpPr/>
          <p:nvPr/>
        </p:nvSpPr>
        <p:spPr>
          <a:xfrm>
            <a:off x="416117" y="5100623"/>
            <a:ext cx="2273700" cy="1969800"/>
          </a:xfrm>
          <a:prstGeom prst="hexagon">
            <a:avLst>
              <a:gd name="adj" fmla="val 25000"/>
              <a:gd name="vf" fmla="val 115470"/>
            </a:avLst>
          </a:prstGeom>
          <a:noFill/>
          <a:ln w="76200" cap="flat" cmpd="sng">
            <a:solidFill>
              <a:srgbClr val="EF82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6"/>
          <p:cNvSpPr txBox="1"/>
          <p:nvPr/>
        </p:nvSpPr>
        <p:spPr>
          <a:xfrm>
            <a:off x="273947" y="108399"/>
            <a:ext cx="7905000" cy="8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Personal Finance Ecosystem Hexagonal Thinking Set | Page 4</a:t>
            </a:r>
            <a:endParaRPr sz="1000" b="1" i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57094a40-a99d-4476-8486-a028ad31065d">RESEARCHPROG-1380863906-8395</_dlc_DocId>
    <_dlc_DocIdUrl xmlns="57094a40-a99d-4476-8486-a028ad31065d">
      <Url>https://nationalendowmentfined.sharepoint.com/sites/ResearchPrograms/_layouts/15/DocIdRedir.aspx?ID=RESEARCHPROG-1380863906-8395</Url>
      <Description>RESEARCHPROG-1380863906-8395</Description>
    </_dlc_DocIdUrl>
    <lcf76f155ced4ddcb4097134ff3c332f xmlns="649ab750-6392-4c9d-b377-0b0cbe027030">
      <Terms xmlns="http://schemas.microsoft.com/office/infopath/2007/PartnerControls"/>
    </lcf76f155ced4ddcb4097134ff3c332f>
    <TaxCatchAll xmlns="57094a40-a99d-4476-8486-a028ad31065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835E732273544A960BDF5E33CC36CA" ma:contentTypeVersion="18" ma:contentTypeDescription="Create a new document." ma:contentTypeScope="" ma:versionID="8f4253aef2fec4afcc9f5e9d20c0e9eb">
  <xsd:schema xmlns:xsd="http://www.w3.org/2001/XMLSchema" xmlns:xs="http://www.w3.org/2001/XMLSchema" xmlns:p="http://schemas.microsoft.com/office/2006/metadata/properties" xmlns:ns2="57094a40-a99d-4476-8486-a028ad31065d" xmlns:ns3="649ab750-6392-4c9d-b377-0b0cbe027030" targetNamespace="http://schemas.microsoft.com/office/2006/metadata/properties" ma:root="true" ma:fieldsID="115cffca0ee548974c14e088618cd3ab" ns2:_="" ns3:_="">
    <xsd:import namespace="57094a40-a99d-4476-8486-a028ad31065d"/>
    <xsd:import namespace="649ab750-6392-4c9d-b377-0b0cbe02703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2:SharedWithUsers" minOccurs="0"/>
                <xsd:element ref="ns2:SharedWithDetail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094a40-a99d-4476-8486-a028ad31065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05bd341d-66ed-4ba0-9039-db567da1fb78}" ma:internalName="TaxCatchAll" ma:showField="CatchAllData" ma:web="57094a40-a99d-4476-8486-a028ad3106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9ab750-6392-4c9d-b377-0b0cbe0270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1280b6f8-6f90-4a33-8be1-e99aca0abb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F265919-B124-4432-86F9-10E7238CDB59}">
  <ds:schemaRefs>
    <ds:schemaRef ds:uri="http://schemas.microsoft.com/office/2006/metadata/properties"/>
    <ds:schemaRef ds:uri="http://schemas.microsoft.com/office/infopath/2007/PartnerControls"/>
    <ds:schemaRef ds:uri="57094a40-a99d-4476-8486-a028ad31065d"/>
    <ds:schemaRef ds:uri="649ab750-6392-4c9d-b377-0b0cbe027030"/>
  </ds:schemaRefs>
</ds:datastoreItem>
</file>

<file path=customXml/itemProps2.xml><?xml version="1.0" encoding="utf-8"?>
<ds:datastoreItem xmlns:ds="http://schemas.openxmlformats.org/officeDocument/2006/customXml" ds:itemID="{7CE50DB0-3069-4FE0-A0EF-7DEB0E0F88FC}"/>
</file>

<file path=customXml/itemProps3.xml><?xml version="1.0" encoding="utf-8"?>
<ds:datastoreItem xmlns:ds="http://schemas.openxmlformats.org/officeDocument/2006/customXml" ds:itemID="{C37DBEEA-F5FC-48E8-8978-9D8E0E0D6AE5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3656B7C9-FF85-4015-90AF-12ECE145700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294</Words>
  <Application>Microsoft Macintosh PowerPoint</Application>
  <PresentationFormat>Custom</PresentationFormat>
  <Paragraphs>46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Hoch</dc:creator>
  <cp:lastModifiedBy>Bobby Eismann</cp:lastModifiedBy>
  <cp:revision>17</cp:revision>
  <dcterms:modified xsi:type="dcterms:W3CDTF">2024-06-06T16:47:39Z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0x010100E2835E732273544A960BDF5E33CC36CA</vt:lpwstr>
  </property>
  <property fmtid="{D5CDD505-2E9C-101B-9397-08002B2CF9AE}" pid="3" name="_dlc_DocIdItemGuid">
    <vt:lpwstr>1c3af638-8bea-4341-9a39-340b011b9303</vt:lpwstr>
  </property>
  <property fmtid="{D5CDD505-2E9C-101B-9397-08002B2CF9AE}" pid="4" name="MediaServiceImageTags">
    <vt:lpwstr/>
  </property>
</Properties>
</file>