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5"/>
  </p:sldMasterIdLst>
  <p:notesMasterIdLst>
    <p:notesMasterId r:id="rId26"/>
  </p:notesMasterIdLst>
  <p:sldIdLst>
    <p:sldId id="272" r:id="rId6"/>
    <p:sldId id="302" r:id="rId7"/>
    <p:sldId id="349" r:id="rId8"/>
    <p:sldId id="350" r:id="rId9"/>
    <p:sldId id="348" r:id="rId10"/>
    <p:sldId id="301" r:id="rId11"/>
    <p:sldId id="303" r:id="rId12"/>
    <p:sldId id="327" r:id="rId13"/>
    <p:sldId id="328" r:id="rId14"/>
    <p:sldId id="329" r:id="rId15"/>
    <p:sldId id="305" r:id="rId16"/>
    <p:sldId id="331" r:id="rId17"/>
    <p:sldId id="306" r:id="rId18"/>
    <p:sldId id="359" r:id="rId19"/>
    <p:sldId id="307" r:id="rId20"/>
    <p:sldId id="358" r:id="rId21"/>
    <p:sldId id="354" r:id="rId22"/>
    <p:sldId id="357" r:id="rId23"/>
    <p:sldId id="347" r:id="rId24"/>
    <p:sldId id="356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89A22-A6B6-FF7D-1055-27BB0FE7E53F}" name="Mary Hoch" initials="MH" userId="S::mhoch@nefe.org::a07403d2-2f2f-4882-88ed-02c9651747c4" providerId="AD"/>
  <p188:author id="{2AEADE73-CB05-CE23-2048-0B4C3CE84099}" name="Amy Marty Conrad" initials="AMC" userId="S::AMarty@nefe.org::adf9cb94-d4ba-40b3-9e20-31ae74618037" providerId="AD"/>
  <p188:author id="{00AC22AC-2226-B557-8B92-E63872EC2FF6}" name="Gregory Morgan" initials="GM" userId="S::gmorgan@nefe.org::d3ae7fbd-067e-41ad-bd58-a951d47875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961"/>
    <a:srgbClr val="F37A19"/>
    <a:srgbClr val="F7A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B8768-5477-D3E8-7F9D-381E4E4CC9C7}" v="1" dt="2024-11-19T12:56:4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48282" autoAdjust="0"/>
  </p:normalViewPr>
  <p:slideViewPr>
    <p:cSldViewPr snapToGrid="0">
      <p:cViewPr varScale="1">
        <p:scale>
          <a:sx n="53" d="100"/>
          <a:sy n="53" d="100"/>
        </p:scale>
        <p:origin x="3258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6013A0-ED05-D848-AA37-6FEED990EA8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691B1C-A220-0746-A7D7-F3A7315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>
              <a:lnSpc>
                <a:spcPct val="107000"/>
              </a:lnSpc>
              <a:spcAft>
                <a:spcPts val="815"/>
              </a:spcAft>
            </a:pPr>
            <a:endParaRPr 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55" lvl="0" defTabSz="931774">
              <a:defRPr/>
            </a:pPr>
            <a:endParaRPr lang="en-US" sz="800" b="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38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2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0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3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8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8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0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800" b="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1B1C-A220-0746-A7D7-F3A73159E7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C550D0-8346-427D-892F-7971E6EAF0E1}"/>
              </a:ext>
            </a:extLst>
          </p:cNvPr>
          <p:cNvSpPr/>
          <p:nvPr userDrawn="1"/>
        </p:nvSpPr>
        <p:spPr>
          <a:xfrm>
            <a:off x="710811" y="3713259"/>
            <a:ext cx="8433189" cy="17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9CC9F-33DD-C84F-84BA-253B95D5C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8398" y="2288683"/>
            <a:ext cx="6858000" cy="12878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505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00B700-269E-0343-BB17-0375968FA2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398" y="4066225"/>
            <a:ext cx="3583858" cy="639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05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Presenter: Lorem Ipsum</a:t>
            </a:r>
          </a:p>
        </p:txBody>
      </p:sp>
      <p:pic>
        <p:nvPicPr>
          <p:cNvPr id="5" name="Picture 4" descr="A grey and orange rectangular object with white text&#10;&#10;Description automatically generated">
            <a:extLst>
              <a:ext uri="{FF2B5EF4-FFF2-40B4-BE49-F238E27FC236}">
                <a16:creationId xmlns:a16="http://schemas.microsoft.com/office/drawing/2014/main" id="{32BFA946-658D-E57C-51B4-3BFD67565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69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8B869EE-3958-6142-968B-F45C9F22AC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9475" y="62723"/>
            <a:ext cx="6858000" cy="7822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>
                <a:solidFill>
                  <a:srgbClr val="505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Standard Layout</a:t>
            </a:r>
          </a:p>
        </p:txBody>
      </p:sp>
      <p:pic>
        <p:nvPicPr>
          <p:cNvPr id="18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0CEC06D3-EC60-13FF-83BE-392D650EF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311" y="-52181"/>
            <a:ext cx="9213574" cy="691018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97F7569-DF0F-0ECF-0751-C0A4DA932A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59475" y="1341913"/>
            <a:ext cx="6858000" cy="483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rgbClr val="505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05961"/>
                </a:solidFill>
              </a:defRPr>
            </a:lvl2pPr>
            <a:lvl3pPr>
              <a:defRPr>
                <a:solidFill>
                  <a:srgbClr val="505961"/>
                </a:solidFill>
              </a:defRPr>
            </a:lvl3pPr>
            <a:lvl4pPr>
              <a:defRPr>
                <a:solidFill>
                  <a:srgbClr val="505961"/>
                </a:solidFill>
              </a:defRPr>
            </a:lvl4pPr>
            <a:lvl5pPr>
              <a:defRPr>
                <a:solidFill>
                  <a:srgbClr val="505961"/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Standard Styling</a:t>
            </a:r>
          </a:p>
          <a:p>
            <a:r>
              <a:rPr lang="en-US" dirty="0"/>
              <a:t>Arial font (</a:t>
            </a:r>
            <a:r>
              <a:rPr lang="en-US" sz="1350" dirty="0"/>
              <a:t>standard for most computers</a:t>
            </a:r>
            <a:r>
              <a:rPr lang="en-US" dirty="0"/>
              <a:t>)</a:t>
            </a:r>
          </a:p>
          <a:p>
            <a:r>
              <a:rPr lang="en-US" dirty="0"/>
              <a:t>4:3 layout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766E10C-57D9-D039-82E8-6462E779AA70}"/>
              </a:ext>
            </a:extLst>
          </p:cNvPr>
          <p:cNvSpPr txBox="1">
            <a:spLocks/>
          </p:cNvSpPr>
          <p:nvPr userDrawn="1"/>
        </p:nvSpPr>
        <p:spPr>
          <a:xfrm>
            <a:off x="131188" y="6288626"/>
            <a:ext cx="4077130" cy="274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5059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7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Copyright © 2024 National Endowment for Financial Education. All rights reserved.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099F1-D294-51DF-39A6-6468A75069ED}"/>
              </a:ext>
            </a:extLst>
          </p:cNvPr>
          <p:cNvGrpSpPr/>
          <p:nvPr userDrawn="1"/>
        </p:nvGrpSpPr>
        <p:grpSpPr>
          <a:xfrm>
            <a:off x="-20096" y="763688"/>
            <a:ext cx="8173941" cy="139231"/>
            <a:chOff x="0" y="914400"/>
            <a:chExt cx="8173941" cy="17492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257D39-0A4F-892C-DBA0-0358F49155DA}"/>
                </a:ext>
              </a:extLst>
            </p:cNvPr>
            <p:cNvSpPr/>
            <p:nvPr userDrawn="1"/>
          </p:nvSpPr>
          <p:spPr>
            <a:xfrm>
              <a:off x="0" y="914400"/>
              <a:ext cx="8173941" cy="174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70C303-02A3-65D4-E2C0-130FDD87D4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004978"/>
              <a:ext cx="8105524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63722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p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AC586-DF74-1943-9405-65B584670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840" y="5620819"/>
            <a:ext cx="3455194" cy="52629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emailaddress@nefe.org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5313B1-A797-FD4A-8D1B-43E8C6DD02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840" y="5138591"/>
            <a:ext cx="3455194" cy="38378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B9E87-B045-9C4E-AEF3-8E1D3F5B3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6344" y="5138591"/>
            <a:ext cx="2435082" cy="298114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handle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68D700-89A7-2048-9722-EAA53265D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6344" y="5585852"/>
            <a:ext cx="2435082" cy="298114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handle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9A0FFC-6EC3-0744-8489-844AA809E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6344" y="6033113"/>
            <a:ext cx="2435082" cy="298114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handle</a:t>
            </a:r>
          </a:p>
        </p:txBody>
      </p:sp>
    </p:spTree>
    <p:extLst>
      <p:ext uri="{BB962C8B-B14F-4D97-AF65-F5344CB8AC3E}">
        <p14:creationId xmlns:p14="http://schemas.microsoft.com/office/powerpoint/2010/main" val="34283854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2D03-C2F7-9845-A612-6A708C696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1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fe.org/ecosyste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Y6mel8iuw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A29CE-3E17-42DA-4C88-B10B9CE2BB54}"/>
              </a:ext>
            </a:extLst>
          </p:cNvPr>
          <p:cNvSpPr txBox="1">
            <a:spLocks/>
          </p:cNvSpPr>
          <p:nvPr/>
        </p:nvSpPr>
        <p:spPr>
          <a:xfrm>
            <a:off x="1143000" y="2469259"/>
            <a:ext cx="6858000" cy="62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5059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An Introduction to the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Personal Finance Ecosystem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88A8CD1-67DE-6DC2-937C-472E11D8730F}"/>
              </a:ext>
            </a:extLst>
          </p:cNvPr>
          <p:cNvSpPr txBox="1">
            <a:spLocks/>
          </p:cNvSpPr>
          <p:nvPr/>
        </p:nvSpPr>
        <p:spPr>
          <a:xfrm>
            <a:off x="1143000" y="3095785"/>
            <a:ext cx="5703083" cy="50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5059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FF"/>
                </a:solidFill>
                <a:effectLst/>
              </a:rPr>
              <a:t>Presentation Date, Time</a:t>
            </a:r>
          </a:p>
          <a:p>
            <a:r>
              <a:rPr lang="en-US" sz="1400" dirty="0">
                <a:solidFill>
                  <a:srgbClr val="FFFFFF"/>
                </a:solidFill>
              </a:rPr>
              <a:t>Presenter Name</a:t>
            </a:r>
            <a:endParaRPr lang="en-US" sz="14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29358-5FD5-29CA-7ED9-3ABDEF062D9B}"/>
              </a:ext>
            </a:extLst>
          </p:cNvPr>
          <p:cNvSpPr txBox="1">
            <a:spLocks/>
          </p:cNvSpPr>
          <p:nvPr/>
        </p:nvSpPr>
        <p:spPr>
          <a:xfrm>
            <a:off x="1142999" y="6226477"/>
            <a:ext cx="4077130" cy="274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5059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7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Copyright © 2024 National Endowment for Financial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318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92DC77-2F7B-4FC3-A4F6-6E2E0775BE6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84550" y="1262230"/>
            <a:ext cx="6858000" cy="483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Financial Knowledge and Skills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/>
                <a:cs typeface="Arial"/>
              </a:rPr>
              <a:t>Financial Knowledge: </a:t>
            </a:r>
            <a:r>
              <a:rPr lang="en-US" sz="1600" dirty="0">
                <a:latin typeface="Arial"/>
                <a:cs typeface="Arial"/>
              </a:rPr>
              <a:t>Objective mastery of financial definitions, terms and concepts.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/>
                <a:cs typeface="Arial"/>
              </a:rPr>
              <a:t>Financial Skills: </a:t>
            </a:r>
            <a:r>
              <a:rPr lang="en-US" sz="1600" dirty="0">
                <a:latin typeface="Arial"/>
                <a:cs typeface="Arial"/>
              </a:rPr>
              <a:t>Determines whether an individual can make decisions with that knowledge.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Arial"/>
                <a:cs typeface="Arial"/>
              </a:rPr>
              <a:t>Skill puts knowledge into action!</a:t>
            </a: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z="2400" b="1" dirty="0">
                <a:latin typeface="Arial"/>
                <a:cs typeface="Arial"/>
              </a:rPr>
              <a:t>Access and Inclusion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/>
                <a:cs typeface="Arial"/>
              </a:rPr>
              <a:t>Participation in Financial Society</a:t>
            </a:r>
            <a:r>
              <a:rPr lang="en-US" sz="1600" dirty="0">
                <a:latin typeface="Arial"/>
                <a:cs typeface="Arial"/>
              </a:rPr>
              <a:t>: The opportunity and awareness to take action and exercise choice within financial markets, the financial services industry, and all aspects of financial life.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Arial"/>
                <a:cs typeface="Arial"/>
              </a:rPr>
              <a:t>Many individuals face systemic barriers to full inclusion.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B7857-13D3-4311-9852-D371A9BDE3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EC837-85F8-4EDD-BE82-8CDCDE4F1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8" y="0"/>
            <a:ext cx="6858000" cy="7822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Financial Knowledge and Access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F6F034A-B0B7-48A9-96AF-A0FFA124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30" y="3691021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1889EBD-DDBD-4B5F-938E-12AEB4241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00" y="1318653"/>
            <a:ext cx="685800" cy="685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78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ED9282B-7B0D-4C03-AF66-A1D798AB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76" y="1808208"/>
            <a:ext cx="3241583" cy="3241583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9B9B1-8753-43FF-8BA0-BD63E90E7E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6ECA6-0291-4EC8-B590-8B9A5E758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35" y="0"/>
            <a:ext cx="6858000" cy="7822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0" kern="1200">
                <a:solidFill>
                  <a:srgbClr val="505961"/>
                </a:solidFill>
                <a:effectLst/>
                <a:latin typeface="Arial"/>
                <a:cs typeface="Arial"/>
              </a:rPr>
              <a:t>Financial Actions </a:t>
            </a:r>
            <a:r>
              <a:rPr lang="en-US">
                <a:latin typeface="Arial"/>
                <a:cs typeface="Arial"/>
              </a:rPr>
              <a:t>and </a:t>
            </a:r>
            <a:r>
              <a:rPr lang="en-US" b="1" i="0" kern="1200">
                <a:solidFill>
                  <a:srgbClr val="505961"/>
                </a:solidFill>
                <a:effectLst/>
                <a:latin typeface="Arial"/>
                <a:cs typeface="Arial"/>
              </a:rPr>
              <a:t>Outcomes</a:t>
            </a:r>
            <a:r>
              <a:rPr lang="en-US">
                <a:latin typeface="Arial"/>
                <a:cs typeface="Arial"/>
              </a:rPr>
              <a:t> </a:t>
            </a:r>
            <a:endParaRPr lang="en-US" b="1" i="0" kern="1200">
              <a:solidFill>
                <a:srgbClr val="50596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5358D-C3E7-4989-8DDA-2591958BE18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6967" y="1811132"/>
            <a:ext cx="4799641" cy="437497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all make frequent financial decisions, large and small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Cycle starts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Mindset &amp; Available Choice Set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 knowledge and skill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 a big part here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Decisions &amp; Actions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lead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Unexpected Events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also affect outcomes/feelings</a:t>
            </a:r>
          </a:p>
        </p:txBody>
      </p:sp>
    </p:spTree>
    <p:extLst>
      <p:ext uri="{BB962C8B-B14F-4D97-AF65-F5344CB8AC3E}">
        <p14:creationId xmlns:p14="http://schemas.microsoft.com/office/powerpoint/2010/main" val="1601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9467A-F296-4718-B3BD-4CBDA671C5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43000" y="1250473"/>
            <a:ext cx="6858000" cy="48350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Mindset and Available Choice 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/>
                <a:cs typeface="Arial"/>
              </a:rPr>
              <a:t>A set of mental attitudes at the time of a financial decision and choices that are available to an individual at any given time.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Decisions and Actions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/>
                <a:cs typeface="Arial"/>
              </a:rPr>
              <a:t>The presence (or absence) of decisions made and actions taken by an individual.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Resulting Outcomes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/>
                <a:cs typeface="Arial"/>
              </a:rPr>
              <a:t>Outcomes can be objective (confidence) or subjective (credit score); can result from decisions and actions as well as from unexpected events.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Unexpected Events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/>
                <a:cs typeface="Arial"/>
              </a:rPr>
              <a:t>Economic shocks that a person experiences; can be positive (a wage increase) or negative (large medical bill, job loss).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FEB31-7F23-4D1E-9F80-C51B0CB482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E2D57F-5A64-433A-B9C0-56ED1BA94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319" y="17935"/>
            <a:ext cx="6858000" cy="78227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Financial Actions and Outcomes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A4A0719-AF94-4B10-89B0-3A21C2B2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4" y="2151301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0EE44C9-C174-4EE5-9F26-7CF7A451B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14" y="1272912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F8A1FB1-8490-42AD-B443-4AB4020DD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14" y="2912373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blue lette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44D9EF4-A010-45E2-8B52-736969DE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57" y="3906375"/>
            <a:ext cx="823070" cy="8230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14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7ED2C-35B6-4671-96ED-AA7BE08F11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3F8832-FB00-47BC-B91E-116139A46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77" y="0"/>
            <a:ext cx="6858000" cy="7822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Review: Core Elements</a:t>
            </a:r>
          </a:p>
        </p:txBody>
      </p:sp>
      <p:pic>
        <p:nvPicPr>
          <p:cNvPr id="2" name="Picture 1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29B7620-208B-57A1-F487-F4CC59A78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45" y="980552"/>
            <a:ext cx="6910754" cy="52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B796-F6BB-F6B4-463F-1F476EDD0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397" y="2288683"/>
            <a:ext cx="7704295" cy="3222210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0" dirty="0">
                <a:solidFill>
                  <a:schemeClr val="bg1"/>
                </a:solidFill>
              </a:rPr>
              <a:t>What elements of the Ecosystem do you think are within an individual’s control? </a:t>
            </a:r>
            <a:br>
              <a:rPr lang="en-US" sz="3200" b="0" dirty="0">
                <a:solidFill>
                  <a:schemeClr val="bg1"/>
                </a:solidFill>
              </a:rPr>
            </a:br>
            <a:br>
              <a:rPr lang="en-US" sz="3200" b="0" dirty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What elements are outside their control?</a:t>
            </a:r>
            <a:br>
              <a:rPr lang="en-US" sz="3200" b="0" dirty="0">
                <a:solidFill>
                  <a:schemeClr val="bg1"/>
                </a:solidFill>
              </a:rPr>
            </a:b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8E477C-1D85-B8C4-423F-01746660A228}"/>
              </a:ext>
            </a:extLst>
          </p:cNvPr>
          <p:cNvSpPr/>
          <p:nvPr/>
        </p:nvSpPr>
        <p:spPr>
          <a:xfrm>
            <a:off x="269421" y="873578"/>
            <a:ext cx="3306536" cy="88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solidFill>
                  <a:srgbClr val="505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5A67B80-F32C-E9E4-726E-0F7782ADF2A2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6BC2CF2-D776-47D8-AE28-75AD591112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8850" y="1512058"/>
            <a:ext cx="6858000" cy="4494284"/>
          </a:xfr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425B3-2910-4174-89D8-7DB087888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583676"/>
            <a:ext cx="20574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059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756EE1-ECF5-409D-9C93-07ADA6777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Catalysts</a:t>
            </a:r>
            <a:r>
              <a:rPr lang="en-US" baseline="0" dirty="0"/>
              <a:t> for Change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F2384D-55F9-4BEF-9E25-C9A7C6510ADC}"/>
              </a:ext>
            </a:extLst>
          </p:cNvPr>
          <p:cNvCxnSpPr/>
          <p:nvPr/>
        </p:nvCxnSpPr>
        <p:spPr>
          <a:xfrm>
            <a:off x="263925" y="992635"/>
            <a:ext cx="1030778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FB2A2-535D-4D11-A445-1D554C10336F}"/>
              </a:ext>
            </a:extLst>
          </p:cNvPr>
          <p:cNvCxnSpPr/>
          <p:nvPr/>
        </p:nvCxnSpPr>
        <p:spPr>
          <a:xfrm flipH="1">
            <a:off x="4355869" y="1030778"/>
            <a:ext cx="216131" cy="598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C9540C-88D5-4235-8F5E-643425653D8E}"/>
              </a:ext>
            </a:extLst>
          </p:cNvPr>
          <p:cNvCxnSpPr/>
          <p:nvPr/>
        </p:nvCxnSpPr>
        <p:spPr>
          <a:xfrm flipH="1">
            <a:off x="7398327" y="1762298"/>
            <a:ext cx="1097280" cy="2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CE92C1-E7C9-43B8-AA6F-0269EAE92D76}"/>
              </a:ext>
            </a:extLst>
          </p:cNvPr>
          <p:cNvCxnSpPr/>
          <p:nvPr/>
        </p:nvCxnSpPr>
        <p:spPr>
          <a:xfrm flipH="1" flipV="1">
            <a:off x="6450676" y="4738255"/>
            <a:ext cx="648393" cy="1030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9153B2-B965-44B0-AD4F-3B0A0DF7E242}"/>
              </a:ext>
            </a:extLst>
          </p:cNvPr>
          <p:cNvCxnSpPr/>
          <p:nvPr/>
        </p:nvCxnSpPr>
        <p:spPr>
          <a:xfrm flipV="1">
            <a:off x="1968500" y="5295900"/>
            <a:ext cx="10795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23345-BC27-EF47-B37F-D98F850B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2300" y="6583676"/>
            <a:ext cx="20574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059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FCEB45-87BF-3742-9CB4-DE5D070F3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Catalysts for Change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AAA7940-8E90-4968-BE9B-D868F1D33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76662"/>
              </p:ext>
            </p:extLst>
          </p:nvPr>
        </p:nvGraphicFramePr>
        <p:xfrm>
          <a:off x="472698" y="1100421"/>
          <a:ext cx="8198604" cy="491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651">
                  <a:extLst>
                    <a:ext uri="{9D8B030D-6E8A-4147-A177-3AD203B41FA5}">
                      <a16:colId xmlns:a16="http://schemas.microsoft.com/office/drawing/2014/main" val="727955441"/>
                    </a:ext>
                  </a:extLst>
                </a:gridCol>
                <a:gridCol w="2049651">
                  <a:extLst>
                    <a:ext uri="{9D8B030D-6E8A-4147-A177-3AD203B41FA5}">
                      <a16:colId xmlns:a16="http://schemas.microsoft.com/office/drawing/2014/main" val="1571481243"/>
                    </a:ext>
                  </a:extLst>
                </a:gridCol>
                <a:gridCol w="2049651">
                  <a:extLst>
                    <a:ext uri="{9D8B030D-6E8A-4147-A177-3AD203B41FA5}">
                      <a16:colId xmlns:a16="http://schemas.microsoft.com/office/drawing/2014/main" val="2752601965"/>
                    </a:ext>
                  </a:extLst>
                </a:gridCol>
                <a:gridCol w="2049651">
                  <a:extLst>
                    <a:ext uri="{9D8B030D-6E8A-4147-A177-3AD203B41FA5}">
                      <a16:colId xmlns:a16="http://schemas.microsoft.com/office/drawing/2014/main" val="991314871"/>
                    </a:ext>
                  </a:extLst>
                </a:gridCol>
              </a:tblGrid>
              <a:tr h="5517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Catalysts for Change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14455"/>
                  </a:ext>
                </a:extLst>
              </a:tr>
              <a:tr h="7234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Knowledge Influencers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Structural Policy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Behavior Influencers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Social and Material Supports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07693"/>
                  </a:ext>
                </a:extLst>
              </a:tr>
              <a:tr h="38458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Purpose is to increase or strengthen financial knowledge or skill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1" dirty="0">
                          <a:latin typeface="Arial"/>
                          <a:cs typeface="Arial"/>
                        </a:rPr>
                        <a:t>May end up changing behavior, but the desired outcome is knowledge gain.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Purpose is to increase access to and inclusion in the formal financial sector </a:t>
                      </a:r>
                    </a:p>
                  </a:txBody>
                  <a:tcPr>
                    <a:solidFill>
                      <a:srgbClr val="EDFD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Purpose is to impact behavior and decisions. 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400" i="1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1" dirty="0">
                          <a:latin typeface="Arial"/>
                          <a:cs typeface="Arial"/>
                        </a:rPr>
                        <a:t>May also increase knowledge/skill but the desired outcome is behavioral. </a:t>
                      </a:r>
                    </a:p>
                  </a:txBody>
                  <a:tcPr>
                    <a:solidFill>
                      <a:srgbClr val="FAE2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Purpose is to change the effects of an outcome that comes from the cycle. </a:t>
                      </a: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Sources include government and nonprofits. 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60458"/>
                  </a:ext>
                </a:extLst>
              </a:tr>
              <a:tr h="38458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Two types: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Financial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Financial Information and Tools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Examples: a regulation requiring rent reporting to credit agencies, fair lending, accessible banking products</a:t>
                      </a:r>
                    </a:p>
                  </a:txBody>
                  <a:tcPr>
                    <a:solidFill>
                      <a:srgbClr val="EDFD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Examples: coaching, nudges, expert advice, FinTech apps</a:t>
                      </a:r>
                    </a:p>
                  </a:txBody>
                  <a:tcPr>
                    <a:solidFill>
                      <a:srgbClr val="FAE2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Examples: unemployment insurance, nonprofit clinics, housing vouchers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7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43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B796-F6BB-F6B4-463F-1F476EDD0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397" y="2288683"/>
            <a:ext cx="7704295" cy="3222210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0" dirty="0">
                <a:solidFill>
                  <a:schemeClr val="bg1"/>
                </a:solidFill>
              </a:rPr>
              <a:t>How do you support financial well-being?</a:t>
            </a:r>
            <a:br>
              <a:rPr lang="en-US" sz="3200" b="0" dirty="0">
                <a:solidFill>
                  <a:schemeClr val="bg1"/>
                </a:solidFill>
              </a:rPr>
            </a:br>
            <a:br>
              <a:rPr lang="en-US" sz="3200" b="0" dirty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Where do you see yourself within the Personal Finance Ecosystem?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8E477C-1D85-B8C4-423F-01746660A228}"/>
              </a:ext>
            </a:extLst>
          </p:cNvPr>
          <p:cNvSpPr/>
          <p:nvPr/>
        </p:nvSpPr>
        <p:spPr>
          <a:xfrm>
            <a:off x="269421" y="873578"/>
            <a:ext cx="3306536" cy="88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solidFill>
                  <a:srgbClr val="505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40C9472-580E-62F9-48B8-6D9C2EA4051C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755E-4F54-FAF2-724F-E817707D1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Conclusion and Takeaways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B6FA-3FC3-A6ED-804C-C57277A2B7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Arial"/>
                <a:cs typeface="Arial"/>
              </a:rPr>
              <a:t>The Personal Finance Ecosystem helps stakeholders to: </a:t>
            </a:r>
            <a:endParaRPr lang="en-US" sz="1800"/>
          </a:p>
          <a:p>
            <a:pPr marL="342900" indent="-34290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Better understand the full range of factors influencing financial well-being. </a:t>
            </a:r>
            <a:endParaRPr lang="en-US" sz="1800"/>
          </a:p>
          <a:p>
            <a:pPr marL="342900" indent="-34290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Orient themselves to the financial well-being field. </a:t>
            </a:r>
            <a:endParaRPr lang="en-US" sz="1800"/>
          </a:p>
          <a:p>
            <a:pPr marL="342900" indent="-34290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Spark ideas for collaboration, partnership, and participation within movements for change. </a:t>
            </a:r>
            <a:endParaRPr lang="en-US" sz="1800"/>
          </a:p>
          <a:p>
            <a:pPr marL="342900" indent="-34290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Calibrate expected outcomes to align with specific interventions; financial education is not a magic solution, nor is any other single Catalyst. </a:t>
            </a:r>
            <a:endParaRPr lang="en-US" sz="1800"/>
          </a:p>
          <a:p>
            <a:pPr marL="342900" indent="-34290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Prompt research questions and open new lines of inquiry. </a:t>
            </a:r>
            <a:endParaRPr lang="en-US" sz="180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8A18C21-C724-8FBD-6468-9E7A2F77B6F6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D9145F-3D53-C148-B10B-0072E993A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747D9-165B-0F41-AF97-EF45A1EC4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0F87-08A9-C74C-98EA-D8769A049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91E1E-F036-B348-A9AA-4C0BEE891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D6274C-184D-6640-A6D7-D01F6EB1C7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59452-348F-460B-AA72-277E386C747B}"/>
              </a:ext>
            </a:extLst>
          </p:cNvPr>
          <p:cNvSpPr/>
          <p:nvPr/>
        </p:nvSpPr>
        <p:spPr>
          <a:xfrm>
            <a:off x="490080" y="4615840"/>
            <a:ext cx="8165403" cy="201199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0361463-51F4-A87F-048D-CFD9B7BCB508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38066-2045-4BBC-BDCE-FB0067C61C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697642-8649-4963-A5A7-EA142EDA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91" y="0"/>
            <a:ext cx="6858000" cy="7822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Tell Us What You Think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9F959-1E4C-483B-A45B-CDE289D40A9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85739" y="1369345"/>
            <a:ext cx="7345890" cy="4835052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We’re going to read a few statements aloud.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agree… raise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 hand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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strongly agree… raise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two hands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 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disagree… keep your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hand down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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you’re unsure…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wave or shake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your hands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7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306E-38BA-EF24-D046-856F410E4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About NEFE and the </a:t>
            </a:r>
            <a:br>
              <a:rPr lang="en-US" dirty="0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Personal Finance </a:t>
            </a:r>
            <a:r>
              <a:rPr lang="en-US" dirty="0">
                <a:latin typeface="Arial"/>
                <a:cs typeface="Arial"/>
              </a:rPr>
              <a:t>Ecosystem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59B7-C392-1997-6782-AEAA4D397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777" y="1198140"/>
            <a:ext cx="8195094" cy="4978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About NEFE</a:t>
            </a:r>
            <a:endParaRPr lang="en-US" sz="1400" b="1"/>
          </a:p>
          <a:p>
            <a:r>
              <a:rPr lang="en-US" sz="1400" dirty="0">
                <a:latin typeface="Arial"/>
                <a:cs typeface="Arial"/>
              </a:rPr>
              <a:t>The National Endowment for Financial Education (NEFE) champions effective financial education. We are the independent, centralizing voice providing leadership, research and collaboration to advance financial well-being. NEFE is a 501(c)3 nonprofit foundation based in Denver, Colorado.</a:t>
            </a:r>
            <a:endParaRPr lang="en-US" sz="1400">
              <a:latin typeface="Arial"/>
              <a:cs typeface="Arial"/>
            </a:endParaRPr>
          </a:p>
          <a:p>
            <a:pPr algn="ctr"/>
            <a:r>
              <a:rPr lang="en-US" sz="1400" b="1" dirty="0">
                <a:latin typeface="Arial"/>
                <a:cs typeface="Arial"/>
              </a:rPr>
              <a:t>About the Personal Finance Ecosystem</a:t>
            </a:r>
            <a:endParaRPr lang="en-US" sz="1400" b="1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The Personal Finance Ecosystem is an evolving framework first conceptualized by NEFE in early 2019 to synthesize observations from research and practice across the financial well-being field.  </a:t>
            </a:r>
            <a:endParaRPr lang="en-US" sz="140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In the years that followed, and in consultation with the field, the model evolved a second and then a third time. The current version—released in 2022—is a product of extensive, evolving feedback and field-tested concepts and visuals. </a:t>
            </a:r>
            <a:endParaRPr lang="en-US" sz="1400" dirty="0"/>
          </a:p>
          <a:p>
            <a:r>
              <a:rPr lang="en-US" sz="1400" dirty="0">
                <a:latin typeface="Arial"/>
                <a:cs typeface="Arial"/>
              </a:rPr>
              <a:t>NEFE first developed the Personal Finance Ecosystem to examine how financial education efforts fit within the broader context of the financial well-being field. The Ecosystem continues to illustrate the limitation of a financial-education-only approach to financial well-being. </a:t>
            </a:r>
            <a:endParaRPr lang="en-US" sz="1400" dirty="0"/>
          </a:p>
          <a:p>
            <a:r>
              <a:rPr lang="en-US" sz="1400" dirty="0">
                <a:latin typeface="Arial"/>
                <a:cs typeface="Arial"/>
              </a:rPr>
              <a:t>For more information, visit </a:t>
            </a:r>
            <a:r>
              <a:rPr lang="en-US" sz="1400" dirty="0">
                <a:latin typeface="Arial"/>
                <a:cs typeface="Arial"/>
                <a:hlinkClick r:id="rId2"/>
              </a:rPr>
              <a:t>www.nefe.org/ecosystem</a:t>
            </a:r>
            <a:r>
              <a:rPr lang="en-US" sz="1400" dirty="0">
                <a:latin typeface="Arial"/>
                <a:cs typeface="Arial"/>
              </a:rPr>
              <a:t>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05B2236-FC55-EE07-55C2-850BB130DFD4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63D8-E46E-58AD-18D2-4F2406B07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 Overview</a:t>
            </a:r>
          </a:p>
        </p:txBody>
      </p:sp>
      <p:pic>
        <p:nvPicPr>
          <p:cNvPr id="4" name="Online Media 3" title="An Intro to NEFE's Personal Finance Ecosystem">
            <a:hlinkClick r:id="" action="ppaction://media"/>
            <a:extLst>
              <a:ext uri="{FF2B5EF4-FFF2-40B4-BE49-F238E27FC236}">
                <a16:creationId xmlns:a16="http://schemas.microsoft.com/office/drawing/2014/main" id="{7A152E21-D623-5BDB-F887-5ED7EAC9C77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8850" y="1820863"/>
            <a:ext cx="6858000" cy="3875087"/>
          </a:xfrm>
          <a:prstGeom prst="rect">
            <a:avLst/>
          </a:prstGeom>
          <a:ln>
            <a:solidFill>
              <a:srgbClr val="505961"/>
            </a:solidFill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0A9EB95-6ED3-F2DD-CF65-81CAD3C3D42A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7C4E-06CA-A5FA-1080-9E3E94671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475" y="-9163"/>
            <a:ext cx="7346830" cy="854159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About the Personal Finance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7B78-8804-0F63-A9E2-5EE3534C6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The Personal Finance Ecosystem is a </a:t>
            </a:r>
            <a:r>
              <a:rPr lang="en-US" sz="2400" b="1" dirty="0"/>
              <a:t>conceptual framework</a:t>
            </a:r>
            <a:r>
              <a:rPr lang="en-US" sz="2400" dirty="0"/>
              <a:t> that describes the factors</a:t>
            </a:r>
            <a:r>
              <a:rPr lang="en-US" sz="2400" b="1" dirty="0"/>
              <a:t> </a:t>
            </a:r>
            <a:r>
              <a:rPr lang="en-US" sz="2400" dirty="0"/>
              <a:t>that influence an </a:t>
            </a:r>
            <a:r>
              <a:rPr lang="en-US" sz="2400" b="1" dirty="0"/>
              <a:t>individual's state of financial well-being</a:t>
            </a:r>
            <a:r>
              <a:rPr lang="en-US" sz="2400" dirty="0"/>
              <a:t>. </a:t>
            </a:r>
          </a:p>
          <a:p>
            <a:pPr algn="ctr">
              <a:spcBef>
                <a:spcPts val="1200"/>
              </a:spcBef>
            </a:pPr>
            <a:r>
              <a:rPr lang="en-US" sz="2400" dirty="0"/>
              <a:t>It was created by the </a:t>
            </a:r>
            <a:r>
              <a:rPr lang="en-US" sz="2400" b="1" dirty="0"/>
              <a:t>National Endowment for Financial Education (NEFE)</a:t>
            </a:r>
            <a:r>
              <a:rPr lang="en-US" sz="2400" dirty="0"/>
              <a:t>, a national nonprofit providing leadership, research and collaboration to advance financial well-being.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77E11E5-90A0-09A0-8C97-92A126D45D83}"/>
              </a:ext>
            </a:extLst>
          </p:cNvPr>
          <p:cNvSpPr txBox="1">
            <a:spLocks/>
          </p:cNvSpPr>
          <p:nvPr/>
        </p:nvSpPr>
        <p:spPr>
          <a:xfrm>
            <a:off x="8319052" y="6583676"/>
            <a:ext cx="7106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12D03-C2F7-9845-A612-6A708C696E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38066-2045-4BBC-BDCE-FB0067C61C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697642-8649-4963-A5A7-EA142EDA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05" y="0"/>
            <a:ext cx="7533735" cy="782273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Defining Individual Financial Well-Being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9F959-1E4C-483B-A45B-CDE289D40A9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85740" y="1369345"/>
            <a:ext cx="5990617" cy="483505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Everyone has a level of Financial Well-Being.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individual never “achieves” financial well-being as it is not a static end point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Self-assessed; changes over time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Satisfaction with managing present situation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Feeling of having choices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Feeling some control over life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you feel about the future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ABDB3A-3918-408E-A4C6-B0DC4A1AF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78" t="16830" r="30291" b="11344"/>
          <a:stretch/>
        </p:blipFill>
        <p:spPr>
          <a:xfrm>
            <a:off x="6905991" y="2048728"/>
            <a:ext cx="1621800" cy="30956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50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2FF26-1174-40B1-A3D8-930F56CA42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BD1601-A44D-4E0D-8F5E-B4881D679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923" y="243892"/>
            <a:ext cx="8192146" cy="528585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Zooming Out: Ecosystem Core Elements</a:t>
            </a:r>
          </a:p>
        </p:txBody>
      </p:sp>
      <p:pic>
        <p:nvPicPr>
          <p:cNvPr id="8" name="Picture 7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13A7AD0-D91B-5746-0D7B-AED2C0A2A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45" y="980552"/>
            <a:ext cx="6910754" cy="52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20E7CA3E-7C73-4B14-B52D-6BE57A83B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52" y="1885344"/>
            <a:ext cx="3087312" cy="3087312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3B189-FD83-4C28-9BA8-0026F7455F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30C545-9777-4396-AED3-E94A71B9E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35" y="0"/>
            <a:ext cx="6858000" cy="7822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0" kern="1200" dirty="0">
                <a:solidFill>
                  <a:srgbClr val="505961"/>
                </a:solidFill>
                <a:effectLst/>
                <a:latin typeface="Arial"/>
                <a:cs typeface="Arial"/>
              </a:rPr>
              <a:t>Foundational Factors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5C0BC5A-2545-47DE-B3EE-204DF850702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8767" y="1715249"/>
            <a:ext cx="4555685" cy="408790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Foundational Factors influence financial well-being at a fundamental level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 are relevant for all individuals, but uniquely influence each person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both internal and external factors </a:t>
            </a:r>
          </a:p>
        </p:txBody>
      </p:sp>
    </p:spTree>
    <p:extLst>
      <p:ext uri="{BB962C8B-B14F-4D97-AF65-F5344CB8AC3E}">
        <p14:creationId xmlns:p14="http://schemas.microsoft.com/office/powerpoint/2010/main" val="28509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B596D-C1A8-4AD5-86F1-C53061E5125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59475" y="1341913"/>
            <a:ext cx="6858000" cy="483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General Skills and Competencies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Includes basic literacy and numeracy, problem-solving skills, critical thinking, information literacy, executive function, self-advocacy, communication, and persistence.</a:t>
            </a: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Values and Beliefs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Includes internal factors like motivation, affect, attitudes, cognitive bias, time discounting, risk preference, stress, trust in the financial system, and other mental constructs.</a:t>
            </a: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Family and Culture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Includes personal factors like family socialization, family composition, and culture.</a:t>
            </a: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Socioeconomics and Geography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Arial"/>
                <a:cs typeface="Arial"/>
              </a:rPr>
              <a:t>Includes overarching factors like the state of the economy, socioeconomics and systemic inequality, and issues specific to a particular region or locale.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C6A7D-AD14-4D54-A83E-9C52EBBA03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AF6FC-14C3-40BB-8F0B-AE7CEC34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019" y="-2946"/>
            <a:ext cx="6858000" cy="7822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Foundational Factors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C4DFE94-4036-4390-B07A-57A9AC89C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8" y="3527164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10FCEB4-E71C-48B0-823E-3FF5A97D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99" y="1215087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E4E404-4AC4-4311-A846-21968E025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99" y="4241753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D3C1C59-EC42-4797-ABE8-367313B99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99" y="2388401"/>
            <a:ext cx="685800" cy="685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22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536A3-3C2F-433A-8E49-55BD5F5DE7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48790" y="1945762"/>
            <a:ext cx="4409010" cy="42312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An individual’s ability to act in their own self-defined best financial interest.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Comprised of two key elements: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 knowledge and skills to decide or act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Opportunity to take action and exercise choice within financial society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20D68-688D-4769-8CF3-01A50C071A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19052" y="6583676"/>
            <a:ext cx="710648" cy="274324"/>
          </a:xfrm>
        </p:spPr>
        <p:txBody>
          <a:bodyPr/>
          <a:lstStyle/>
          <a:p>
            <a:fld id="{64F12D03-C2F7-9845-A612-6A708C696EF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F514D-1EC4-4BB5-87CD-53F3E73A0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35" y="0"/>
            <a:ext cx="6858000" cy="78227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Financial Knowledge and Access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61F93B-144F-EEA7-62F0-9BF588171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82" y="1962479"/>
            <a:ext cx="3087312" cy="3087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56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35860"/>
      </a:dk1>
      <a:lt1>
        <a:srgbClr val="FFFFFF"/>
      </a:lt1>
      <a:dk2>
        <a:srgbClr val="F27916"/>
      </a:dk2>
      <a:lt2>
        <a:srgbClr val="E7E6E6"/>
      </a:lt2>
      <a:accent1>
        <a:srgbClr val="F4A231"/>
      </a:accent1>
      <a:accent2>
        <a:srgbClr val="119B8E"/>
      </a:accent2>
      <a:accent3>
        <a:srgbClr val="991B1E"/>
      </a:accent3>
      <a:accent4>
        <a:srgbClr val="DAE3E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Nefe_Template_072020.pptx" id="{7AE1EA15-7FF9-42B4-A93E-604A29D805E7}" vid="{3E406208-2F37-43AC-97DF-3594B9F11E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094a40-a99d-4476-8486-a028ad31065d">RESEARCHPROG-1380863906-8386</_dlc_DocId>
    <_dlc_DocIdUrl xmlns="57094a40-a99d-4476-8486-a028ad31065d">
      <Url>https://nationalendowmentfined.sharepoint.com/sites/ResearchPrograms/_layouts/15/DocIdRedir.aspx?ID=RESEARCHPROG-1380863906-8386</Url>
      <Description>RESEARCHPROG-1380863906-8386</Description>
    </_dlc_DocIdUrl>
    <SharedWithUsers xmlns="57094a40-a99d-4476-8486-a028ad31065d">
      <UserInfo>
        <DisplayName>Mary Hoch</DisplayName>
        <AccountId>53</AccountId>
        <AccountType/>
      </UserInfo>
    </SharedWithUsers>
    <lcf76f155ced4ddcb4097134ff3c332f xmlns="649ab750-6392-4c9d-b377-0b0cbe027030">
      <Terms xmlns="http://schemas.microsoft.com/office/infopath/2007/PartnerControls"/>
    </lcf76f155ced4ddcb4097134ff3c332f>
    <TaxCatchAll xmlns="57094a40-a99d-4476-8486-a028ad3106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35E732273544A960BDF5E33CC36CA" ma:contentTypeVersion="18" ma:contentTypeDescription="Create a new document." ma:contentTypeScope="" ma:versionID="8f4253aef2fec4afcc9f5e9d20c0e9eb">
  <xsd:schema xmlns:xsd="http://www.w3.org/2001/XMLSchema" xmlns:xs="http://www.w3.org/2001/XMLSchema" xmlns:p="http://schemas.microsoft.com/office/2006/metadata/properties" xmlns:ns2="57094a40-a99d-4476-8486-a028ad31065d" xmlns:ns3="649ab750-6392-4c9d-b377-0b0cbe027030" targetNamespace="http://schemas.microsoft.com/office/2006/metadata/properties" ma:root="true" ma:fieldsID="115cffca0ee548974c14e088618cd3ab" ns2:_="" ns3:_="">
    <xsd:import namespace="57094a40-a99d-4476-8486-a028ad31065d"/>
    <xsd:import namespace="649ab750-6392-4c9d-b377-0b0cbe0270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94a40-a99d-4476-8486-a028ad3106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5bd341d-66ed-4ba0-9039-db567da1fb78}" ma:internalName="TaxCatchAll" ma:showField="CatchAllData" ma:web="57094a40-a99d-4476-8486-a028ad310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ab750-6392-4c9d-b377-0b0cbe027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280b6f8-6f90-4a33-8be1-e99aca0abb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A08B4-F650-41FC-AB5F-4BA16534C3B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3249FAC-2B31-4694-B6DC-C865E11A8740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649ab750-6392-4c9d-b377-0b0cbe02703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7094a40-a99d-4476-8486-a028ad31065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F94F88A-D469-4F8E-AB2E-71C73360C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94a40-a99d-4476-8486-a028ad31065d"/>
    <ds:schemaRef ds:uri="649ab750-6392-4c9d-b377-0b0cbe027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79BC177-187E-4B77-97D8-DD0CB92A6C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13601</TotalTime>
  <Words>1111</Words>
  <Application>Microsoft Office PowerPoint</Application>
  <PresentationFormat>On-screen Show (4:3)</PresentationFormat>
  <Paragraphs>146</Paragraphs>
  <Slides>20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Tell Us What You Think</vt:lpstr>
      <vt:lpstr>Video Overview</vt:lpstr>
      <vt:lpstr>About the Personal Finance Ecosystem</vt:lpstr>
      <vt:lpstr>Defining Individual Financial Well-Being</vt:lpstr>
      <vt:lpstr>Zooming Out: Ecosystem Core Elements</vt:lpstr>
      <vt:lpstr>Foundational Factors </vt:lpstr>
      <vt:lpstr>Foundational Factors</vt:lpstr>
      <vt:lpstr>Financial Knowledge and Access</vt:lpstr>
      <vt:lpstr>Financial Knowledge and Access</vt:lpstr>
      <vt:lpstr>Financial Actions and Outcomes </vt:lpstr>
      <vt:lpstr>Financial Actions and Outcomes</vt:lpstr>
      <vt:lpstr>Review: Core Elements</vt:lpstr>
      <vt:lpstr>What elements of the Ecosystem do you think are within an individual’s control?   What elements are outside their control? </vt:lpstr>
      <vt:lpstr>Catalysts for Change</vt:lpstr>
      <vt:lpstr>Catalysts for Change</vt:lpstr>
      <vt:lpstr>How do you support financial well-being?  Where do you see yourself within the Personal Finance Ecosystem?</vt:lpstr>
      <vt:lpstr>Conclusion and Takeaways</vt:lpstr>
      <vt:lpstr>PowerPoint Presentation</vt:lpstr>
      <vt:lpstr>About NEFE and the  Personal Finance Ecosystem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Anderson</dc:creator>
  <cp:lastModifiedBy>Mary Hoch</cp:lastModifiedBy>
  <cp:revision>265</cp:revision>
  <cp:lastPrinted>2022-06-28T18:40:38Z</cp:lastPrinted>
  <dcterms:created xsi:type="dcterms:W3CDTF">2020-05-27T19:55:37Z</dcterms:created>
  <dcterms:modified xsi:type="dcterms:W3CDTF">2024-11-19T13:00:11Z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0x010100E2835E732273544A960BDF5E33CC36CA</vt:lpwstr>
  </property>
  <property fmtid="{D5CDD505-2E9C-101B-9397-08002B2CF9AE}" pid="3" name="_dlc_DocIdItemGuid">
    <vt:lpwstr>76bdb4c5-eb5a-41ba-90b7-09307c391b7b</vt:lpwstr>
  </property>
  <property fmtid="{D5CDD505-2E9C-101B-9397-08002B2CF9AE}" pid="4" name="MediaServiceImageTags">
    <vt:lpwstr/>
  </property>
</Properties>
</file>