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5"/>
  </p:sldMasterIdLst>
  <p:notesMasterIdLst>
    <p:notesMasterId r:id="rId25"/>
  </p:notesMasterIdLst>
  <p:sldIdLst>
    <p:sldId id="272" r:id="rId6"/>
    <p:sldId id="351" r:id="rId7"/>
    <p:sldId id="302" r:id="rId8"/>
    <p:sldId id="354" r:id="rId9"/>
    <p:sldId id="357" r:id="rId10"/>
    <p:sldId id="355" r:id="rId11"/>
    <p:sldId id="356" r:id="rId12"/>
    <p:sldId id="358" r:id="rId13"/>
    <p:sldId id="359" r:id="rId14"/>
    <p:sldId id="360" r:id="rId15"/>
    <p:sldId id="301" r:id="rId16"/>
    <p:sldId id="303" r:id="rId17"/>
    <p:sldId id="327" r:id="rId18"/>
    <p:sldId id="328" r:id="rId19"/>
    <p:sldId id="329" r:id="rId20"/>
    <p:sldId id="305" r:id="rId21"/>
    <p:sldId id="331" r:id="rId22"/>
    <p:sldId id="306" r:id="rId23"/>
    <p:sldId id="347"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289A22-A6B6-FF7D-1055-27BB0FE7E53F}" name="Mary Hoch" initials="MH" userId="S::mhoch@nefe.org::a07403d2-2f2f-4882-88ed-02c9651747c4" providerId="AD"/>
  <p188:author id="{2AEADE73-CB05-CE23-2048-0B4C3CE84099}" name="Amy Marty Conrad" initials="AMC" userId="S::AMarty@nefe.org::adf9cb94-d4ba-40b3-9e20-31ae746180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A19"/>
    <a:srgbClr val="505961"/>
    <a:srgbClr val="F7A1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8"/>
    <p:restoredTop sz="79184" autoAdjust="0"/>
  </p:normalViewPr>
  <p:slideViewPr>
    <p:cSldViewPr snapToGrid="0">
      <p:cViewPr varScale="1">
        <p:scale>
          <a:sx n="100" d="100"/>
          <a:sy n="100" d="100"/>
        </p:scale>
        <p:origin x="712" y="2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Hoch" userId="a07403d2-2f2f-4882-88ed-02c9651747c4" providerId="ADAL" clId="{B4634F6C-2F26-471F-93D0-263D6ED5ED28}"/>
    <pc:docChg chg="custSel modSld">
      <pc:chgData name="Mary Hoch" userId="a07403d2-2f2f-4882-88ed-02c9651747c4" providerId="ADAL" clId="{B4634F6C-2F26-471F-93D0-263D6ED5ED28}" dt="2024-06-04T23:46:11.595" v="686" actId="20577"/>
      <pc:docMkLst>
        <pc:docMk/>
      </pc:docMkLst>
      <pc:sldChg chg="modNotesTx">
        <pc:chgData name="Mary Hoch" userId="a07403d2-2f2f-4882-88ed-02c9651747c4" providerId="ADAL" clId="{B4634F6C-2F26-471F-93D0-263D6ED5ED28}" dt="2024-06-04T23:43:21.034" v="575" actId="20577"/>
        <pc:sldMkLst>
          <pc:docMk/>
          <pc:sldMk cId="1597175257" sldId="302"/>
        </pc:sldMkLst>
      </pc:sldChg>
      <pc:sldChg chg="modNotesTx">
        <pc:chgData name="Mary Hoch" userId="a07403d2-2f2f-4882-88ed-02c9651747c4" providerId="ADAL" clId="{B4634F6C-2F26-471F-93D0-263D6ED5ED28}" dt="2024-06-04T23:10:57.494" v="569" actId="20577"/>
        <pc:sldMkLst>
          <pc:docMk/>
          <pc:sldMk cId="285097212" sldId="303"/>
        </pc:sldMkLst>
      </pc:sldChg>
      <pc:sldChg chg="modNotesTx">
        <pc:chgData name="Mary Hoch" userId="a07403d2-2f2f-4882-88ed-02c9651747c4" providerId="ADAL" clId="{B4634F6C-2F26-471F-93D0-263D6ED5ED28}" dt="2024-06-04T23:08:55.827" v="552"/>
        <pc:sldMkLst>
          <pc:docMk/>
          <pc:sldMk cId="16014731" sldId="305"/>
        </pc:sldMkLst>
      </pc:sldChg>
      <pc:sldChg chg="modNotesTx">
        <pc:chgData name="Mary Hoch" userId="a07403d2-2f2f-4882-88ed-02c9651747c4" providerId="ADAL" clId="{B4634F6C-2F26-471F-93D0-263D6ED5ED28}" dt="2024-06-04T23:07:38.134" v="547"/>
        <pc:sldMkLst>
          <pc:docMk/>
          <pc:sldMk cId="849226487" sldId="327"/>
        </pc:sldMkLst>
      </pc:sldChg>
      <pc:sldChg chg="modNotesTx">
        <pc:chgData name="Mary Hoch" userId="a07403d2-2f2f-4882-88ed-02c9651747c4" providerId="ADAL" clId="{B4634F6C-2F26-471F-93D0-263D6ED5ED28}" dt="2024-06-04T23:08:22.749" v="549" actId="20577"/>
        <pc:sldMkLst>
          <pc:docMk/>
          <pc:sldMk cId="3000562601" sldId="328"/>
        </pc:sldMkLst>
      </pc:sldChg>
      <pc:sldChg chg="modNotesTx">
        <pc:chgData name="Mary Hoch" userId="a07403d2-2f2f-4882-88ed-02c9651747c4" providerId="ADAL" clId="{B4634F6C-2F26-471F-93D0-263D6ED5ED28}" dt="2024-06-04T23:08:26.574" v="550"/>
        <pc:sldMkLst>
          <pc:docMk/>
          <pc:sldMk cId="2787786314" sldId="329"/>
        </pc:sldMkLst>
      </pc:sldChg>
      <pc:sldChg chg="modNotesTx">
        <pc:chgData name="Mary Hoch" userId="a07403d2-2f2f-4882-88ed-02c9651747c4" providerId="ADAL" clId="{B4634F6C-2F26-471F-93D0-263D6ED5ED28}" dt="2024-06-04T23:09:16.355" v="553"/>
        <pc:sldMkLst>
          <pc:docMk/>
          <pc:sldMk cId="1894147065" sldId="331"/>
        </pc:sldMkLst>
      </pc:sldChg>
      <pc:sldChg chg="modNotesTx">
        <pc:chgData name="Mary Hoch" userId="a07403d2-2f2f-4882-88ed-02c9651747c4" providerId="ADAL" clId="{B4634F6C-2F26-471F-93D0-263D6ED5ED28}" dt="2024-06-04T23:09:42.457" v="554" actId="20577"/>
        <pc:sldMkLst>
          <pc:docMk/>
          <pc:sldMk cId="1115368670" sldId="347"/>
        </pc:sldMkLst>
      </pc:sldChg>
      <pc:sldChg chg="modNotesTx">
        <pc:chgData name="Mary Hoch" userId="a07403d2-2f2f-4882-88ed-02c9651747c4" providerId="ADAL" clId="{B4634F6C-2F26-471F-93D0-263D6ED5ED28}" dt="2024-06-04T23:45:05.883" v="678" actId="20577"/>
        <pc:sldMkLst>
          <pc:docMk/>
          <pc:sldMk cId="4007327189" sldId="355"/>
        </pc:sldMkLst>
      </pc:sldChg>
      <pc:sldChg chg="modNotesTx">
        <pc:chgData name="Mary Hoch" userId="a07403d2-2f2f-4882-88ed-02c9651747c4" providerId="ADAL" clId="{B4634F6C-2F26-471F-93D0-263D6ED5ED28}" dt="2024-06-04T23:45:45.992" v="685" actId="20577"/>
        <pc:sldMkLst>
          <pc:docMk/>
          <pc:sldMk cId="1623990933" sldId="356"/>
        </pc:sldMkLst>
      </pc:sldChg>
      <pc:sldChg chg="modNotesTx">
        <pc:chgData name="Mary Hoch" userId="a07403d2-2f2f-4882-88ed-02c9651747c4" providerId="ADAL" clId="{B4634F6C-2F26-471F-93D0-263D6ED5ED28}" dt="2024-06-04T23:46:11.595" v="686" actId="20577"/>
        <pc:sldMkLst>
          <pc:docMk/>
          <pc:sldMk cId="3125544213" sldId="35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spc="0">
                <a:solidFill>
                  <a:srgbClr val="505961"/>
                </a:solidFill>
                <a:latin typeface="Arial" panose="020B0604020202020204" pitchFamily="34" charset="0"/>
                <a:cs typeface="Arial" panose="020B060402020202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ABE-D345-BCFB-72EB24F49CBC}"/>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ABE-D345-BCFB-72EB24F49CBC}"/>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ABE-D345-BCFB-72EB24F49CBC}"/>
            </c:ext>
          </c:extLst>
        </c:ser>
        <c:dLbls>
          <c:showLegendKey val="0"/>
          <c:showVal val="0"/>
          <c:showCatName val="0"/>
          <c:showSerName val="0"/>
          <c:showPercent val="0"/>
          <c:showBubbleSize val="0"/>
        </c:dLbls>
        <c:gapWidth val="219"/>
        <c:overlap val="-27"/>
        <c:axId val="1764328288"/>
        <c:axId val="1249945136"/>
      </c:barChart>
      <c:catAx>
        <c:axId val="176432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9945136"/>
        <c:crosses val="autoZero"/>
        <c:auto val="1"/>
        <c:lblAlgn val="ctr"/>
        <c:lblOffset val="100"/>
        <c:noMultiLvlLbl val="0"/>
      </c:catAx>
      <c:valAx>
        <c:axId val="124994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4328288"/>
        <c:crosses val="autoZero"/>
        <c:crossBetween val="between"/>
      </c:valAx>
      <c:spPr>
        <a:noFill/>
        <a:ln>
          <a:noFill/>
        </a:ln>
        <a:effectLst/>
      </c:spPr>
    </c:plotArea>
    <c:legend>
      <c:legendPos val="b"/>
      <c:layout>
        <c:manualLayout>
          <c:xMode val="edge"/>
          <c:yMode val="edge"/>
          <c:x val="0.35600789982860576"/>
          <c:y val="0.94573696615040581"/>
          <c:w val="0.28798420034278832"/>
          <c:h val="5.42630338495942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6013A0-ED05-D848-AA37-6FEED990EA8D}" type="datetimeFigureOut">
              <a:rPr lang="en-US" smtClean="0"/>
              <a:t>6/10/24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691B1C-A220-0746-A7D7-F3A73159E71F}" type="slidenum">
              <a:rPr lang="en-US" smtClean="0"/>
              <a:t>‹#›</a:t>
            </a:fld>
            <a:endParaRPr lang="en-US"/>
          </a:p>
        </p:txBody>
      </p:sp>
    </p:spTree>
    <p:extLst>
      <p:ext uri="{BB962C8B-B14F-4D97-AF65-F5344CB8AC3E}">
        <p14:creationId xmlns:p14="http://schemas.microsoft.com/office/powerpoint/2010/main" val="1099289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lnSpc>
                <a:spcPct val="107000"/>
              </a:lnSpc>
              <a:spcAft>
                <a:spcPts val="815"/>
              </a:spcAft>
            </a:pPr>
            <a:endParaRPr lang="en-US" sz="800" dirty="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a:t>
            </a:fld>
            <a:endParaRPr lang="en-US"/>
          </a:p>
        </p:txBody>
      </p:sp>
    </p:spTree>
    <p:extLst>
      <p:ext uri="{BB962C8B-B14F-4D97-AF65-F5344CB8AC3E}">
        <p14:creationId xmlns:p14="http://schemas.microsoft.com/office/powerpoint/2010/main" val="362432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roximaNova-Regular"/>
              </a:rPr>
              <a:t>Content:</a:t>
            </a:r>
          </a:p>
          <a:p>
            <a:pPr algn="l"/>
            <a:endParaRPr lang="en-US" sz="1800" b="0" i="0" u="none" strike="noStrike" baseline="0" dirty="0">
              <a:latin typeface="MinionPro-Regular"/>
            </a:endParaRPr>
          </a:p>
          <a:p>
            <a:pPr marL="285750" indent="-285750" algn="l">
              <a:buFont typeface="Arial" panose="020B0604020202020204" pitchFamily="34" charset="0"/>
              <a:buChar char="•"/>
            </a:pPr>
            <a:r>
              <a:rPr lang="en-US" sz="1800" b="0" i="0" u="none" strike="noStrike" baseline="0" dirty="0">
                <a:latin typeface="ProximaNova-Regular"/>
              </a:rPr>
              <a:t>If you created your own hexagons, what were they, and did you find good fits for them?</a:t>
            </a:r>
            <a:endParaRPr lang="en-US" sz="1800" b="0" i="0" u="none" strike="noStrike" baseline="0" dirty="0">
              <a:latin typeface="MinionPro-Regular"/>
            </a:endParaRPr>
          </a:p>
          <a:p>
            <a:pPr marL="285750" indent="-285750" algn="l">
              <a:buFont typeface="Arial" panose="020B0604020202020204" pitchFamily="34" charset="0"/>
              <a:buChar char="•"/>
            </a:pPr>
            <a:r>
              <a:rPr lang="en-US" sz="1800" b="0" i="0" u="none" strike="noStrike" baseline="0" dirty="0">
                <a:latin typeface="ProximaNova-Regular"/>
              </a:rPr>
              <a:t>Which factors do you think would have a greater impact on a person’s financial well-being than others?</a:t>
            </a:r>
            <a:endParaRPr lang="en-US" sz="1800" b="0" i="0" u="none" strike="noStrike" baseline="0" dirty="0">
              <a:latin typeface="MinionPro-Regular"/>
            </a:endParaRPr>
          </a:p>
          <a:p>
            <a:pPr marL="285750" indent="-285750" algn="l">
              <a:buFont typeface="Arial" panose="020B0604020202020204" pitchFamily="34" charset="0"/>
              <a:buChar char="•"/>
            </a:pPr>
            <a:r>
              <a:rPr lang="en-US" sz="1800" b="0" i="0" u="none" strike="noStrike" baseline="0" dirty="0">
                <a:latin typeface="ProximaNova-Regular"/>
              </a:rPr>
              <a:t>Which factors can be controlled by the individual? Which cannot?</a:t>
            </a:r>
            <a:endParaRPr lang="en-US" dirty="0"/>
          </a:p>
        </p:txBody>
      </p:sp>
      <p:sp>
        <p:nvSpPr>
          <p:cNvPr id="4" name="Slide Number Placeholder 3"/>
          <p:cNvSpPr>
            <a:spLocks noGrp="1"/>
          </p:cNvSpPr>
          <p:nvPr>
            <p:ph type="sldNum" sz="quarter" idx="5"/>
          </p:nvPr>
        </p:nvSpPr>
        <p:spPr/>
        <p:txBody>
          <a:bodyPr/>
          <a:lstStyle/>
          <a:p>
            <a:fld id="{90691B1C-A220-0746-A7D7-F3A73159E71F}" type="slidenum">
              <a:rPr lang="en-US" smtClean="0"/>
              <a:t>10</a:t>
            </a:fld>
            <a:endParaRPr lang="en-US"/>
          </a:p>
        </p:txBody>
      </p:sp>
    </p:spTree>
    <p:extLst>
      <p:ext uri="{BB962C8B-B14F-4D97-AF65-F5344CB8AC3E}">
        <p14:creationId xmlns:p14="http://schemas.microsoft.com/office/powerpoint/2010/main" val="153023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roximaNova-Regular"/>
              </a:rPr>
              <a:t>Distribute a copy of the </a:t>
            </a:r>
            <a:r>
              <a:rPr lang="en-US" sz="1800" b="1" i="0" u="none" strike="noStrike" baseline="0" dirty="0">
                <a:latin typeface="ProximaNova-Bold"/>
              </a:rPr>
              <a:t>Core Elements of the Personal Finance Ecosystem </a:t>
            </a:r>
            <a:r>
              <a:rPr lang="en-US" sz="1800" b="0" i="0" u="none" strike="noStrike" baseline="0" dirty="0">
                <a:latin typeface="ProximaNova-Regular"/>
              </a:rPr>
              <a:t>to each student and/or display a digital copy.</a:t>
            </a:r>
          </a:p>
          <a:p>
            <a:pPr algn="l"/>
            <a:endParaRPr lang="en-US" sz="1800" b="0" i="0" u="none" strike="noStrike" baseline="0" dirty="0">
              <a:latin typeface="MinionPro-Regular"/>
            </a:endParaRPr>
          </a:p>
          <a:p>
            <a:pPr algn="l"/>
            <a:r>
              <a:rPr lang="en-US" sz="1800" b="0" i="0" u="none" strike="noStrike" baseline="0" dirty="0">
                <a:latin typeface="ProximaNova-Regular"/>
              </a:rPr>
              <a:t>Direct students to examine the diagram. What do they think it is trying to convey?</a:t>
            </a:r>
          </a:p>
          <a:p>
            <a:pPr algn="l"/>
            <a:endParaRPr lang="en-US" sz="1800" b="0" i="0" u="none" strike="noStrike" baseline="0" dirty="0">
              <a:latin typeface="MinionPro-Regular"/>
            </a:endParaRPr>
          </a:p>
          <a:p>
            <a:pPr algn="l"/>
            <a:r>
              <a:rPr lang="en-US" sz="1800" b="0" i="0" u="none" strike="noStrike" baseline="0" dirty="0">
                <a:latin typeface="ProximaNova-Regular"/>
              </a:rPr>
              <a:t>Explain that the Personal Finance Ecosystem is a framework that illustrates what impacts a person’s financial well-being. Point out that financial well-being is at the center of the diagram. There are three clusters of factors that impact financial well-being. Ask students to name them or point them out (Financial Knowledge and Access, Foundational Factors, and Financial Actions and Outcomes).</a:t>
            </a:r>
            <a:endParaRPr lang="en-US" sz="800" dirty="0"/>
          </a:p>
          <a:p>
            <a:endParaRPr lang="en-US" sz="800" dirty="0">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11</a:t>
            </a:fld>
            <a:endParaRPr lang="en-US"/>
          </a:p>
        </p:txBody>
      </p:sp>
    </p:spTree>
    <p:extLst>
      <p:ext uri="{BB962C8B-B14F-4D97-AF65-F5344CB8AC3E}">
        <p14:creationId xmlns:p14="http://schemas.microsoft.com/office/powerpoint/2010/main" val="216296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Slides 12-18 are optional and provide additional background on the Personal Finance Ecosystem. There are additional notes for background as well as some discussion prompts. Many of these slides/notes are also provided as optional in the </a:t>
            </a:r>
            <a:r>
              <a:rPr lang="en-US" sz="800" b="1" dirty="0"/>
              <a:t>Financial Well-Being and You</a:t>
            </a:r>
            <a:r>
              <a:rPr lang="en-US" sz="800" b="0" dirty="0"/>
              <a:t> deck.</a:t>
            </a:r>
            <a:endParaRPr lang="en-US" sz="800" dirty="0">
              <a:latin typeface="+mn-lt"/>
            </a:endParaRPr>
          </a:p>
          <a:p>
            <a:endParaRPr lang="en-US" sz="800" dirty="0">
              <a:latin typeface="+mn-lt"/>
            </a:endParaRPr>
          </a:p>
          <a:p>
            <a:r>
              <a:rPr lang="en-US" sz="800" dirty="0">
                <a:latin typeface="+mn-lt"/>
              </a:rPr>
              <a:t>The foundational factors are just that – foundational and underlying. </a:t>
            </a:r>
          </a:p>
          <a:p>
            <a:endParaRPr lang="en-US" sz="800" dirty="0">
              <a:latin typeface="+mn-lt"/>
            </a:endParaRPr>
          </a:p>
          <a:p>
            <a:r>
              <a:rPr lang="en-US" sz="800" b="1" dirty="0">
                <a:latin typeface="+mn-lt"/>
              </a:rPr>
              <a:t>Discussion Prompts:</a:t>
            </a:r>
          </a:p>
          <a:p>
            <a:r>
              <a:rPr lang="en-US" sz="800" b="0" dirty="0">
                <a:latin typeface="+mn-lt"/>
              </a:rPr>
              <a:t>What else can you think of that has a foundation? </a:t>
            </a:r>
          </a:p>
          <a:p>
            <a:r>
              <a:rPr lang="en-US" sz="800" b="0" dirty="0">
                <a:latin typeface="+mn-lt"/>
              </a:rPr>
              <a:t>How does the foundation influence other parts? (Potential examples: a home or building, a cheerleading “pyramid,” a stack of wood) </a:t>
            </a:r>
            <a:endParaRPr lang="en-US" sz="800" dirty="0">
              <a:latin typeface="+mn-lt"/>
            </a:endParaRPr>
          </a:p>
          <a:p>
            <a:endParaRPr lang="en-US" sz="800" b="0" dirty="0"/>
          </a:p>
          <a:p>
            <a:endParaRPr lang="en-US" sz="800" b="0" dirty="0"/>
          </a:p>
          <a:p>
            <a:endParaRPr lang="en-US" sz="800" b="0" dirty="0"/>
          </a:p>
          <a:p>
            <a:endParaRPr lang="en-US" sz="800" dirty="0"/>
          </a:p>
        </p:txBody>
      </p:sp>
      <p:sp>
        <p:nvSpPr>
          <p:cNvPr id="4" name="Slide Number Placeholder 3"/>
          <p:cNvSpPr>
            <a:spLocks noGrp="1"/>
          </p:cNvSpPr>
          <p:nvPr>
            <p:ph type="sldNum" sz="quarter" idx="5"/>
          </p:nvPr>
        </p:nvSpPr>
        <p:spPr/>
        <p:txBody>
          <a:bodyPr/>
          <a:lstStyle/>
          <a:p>
            <a:fld id="{90691B1C-A220-0746-A7D7-F3A73159E71F}" type="slidenum">
              <a:rPr lang="en-US" smtClean="0"/>
              <a:t>12</a:t>
            </a:fld>
            <a:endParaRPr lang="en-US"/>
          </a:p>
        </p:txBody>
      </p:sp>
    </p:spTree>
    <p:extLst>
      <p:ext uri="{BB962C8B-B14F-4D97-AF65-F5344CB8AC3E}">
        <p14:creationId xmlns:p14="http://schemas.microsoft.com/office/powerpoint/2010/main" val="145260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800" b="0" dirty="0">
                <a:latin typeface="+mn-lt"/>
              </a:rPr>
              <a:t>General Skills and Competencies include things like basic literacy and numeracy, problem-solving skills, and executive function.</a:t>
            </a:r>
          </a:p>
          <a:p>
            <a:pPr marL="171450" indent="-171450">
              <a:buFont typeface="Arial" panose="020B0604020202020204" pitchFamily="34" charset="0"/>
              <a:buChar char="•"/>
            </a:pPr>
            <a:endParaRPr lang="en-US" sz="800" b="0" dirty="0">
              <a:latin typeface="+mn-lt"/>
            </a:endParaRPr>
          </a:p>
          <a:p>
            <a:pPr marL="0" indent="0">
              <a:buFont typeface="Arial" panose="020B0604020202020204" pitchFamily="34" charset="0"/>
              <a:buNone/>
            </a:pPr>
            <a:r>
              <a:rPr lang="en-US" sz="800" b="0" dirty="0">
                <a:latin typeface="+mn-lt"/>
              </a:rPr>
              <a:t>Values and Beliefs include important mental constructs like motivation, affect, attitudes, cognitive bias, time discounting, risk preference, and stress. These are considered foundational because many of these impact a person’s willingness to learn in the first place. Trust in the financial system is here because it often affects a person’s willingness to engage with other parts of the Ecosystem. </a:t>
            </a:r>
          </a:p>
          <a:p>
            <a:pPr marL="171450" indent="-171450">
              <a:buFont typeface="Arial" panose="020B0604020202020204" pitchFamily="34" charset="0"/>
              <a:buChar char="•"/>
            </a:pPr>
            <a:endParaRPr lang="en-US" sz="800" b="0" dirty="0">
              <a:latin typeface="+mn-lt"/>
            </a:endParaRPr>
          </a:p>
          <a:p>
            <a:pPr marL="0" indent="0">
              <a:buFont typeface="Arial" panose="020B0604020202020204" pitchFamily="34" charset="0"/>
              <a:buNone/>
            </a:pPr>
            <a:r>
              <a:rPr lang="en-US" sz="800" b="0" dirty="0">
                <a:latin typeface="+mn-lt"/>
              </a:rPr>
              <a:t>Family and Culture include family socialization and how family composition can affect someone’s financial life. For example, is it a mutigenerational household? Has an individual experienced divorce? How many children are there? What is their documentation status? </a:t>
            </a:r>
          </a:p>
          <a:p>
            <a:pPr marL="171450" indent="-171450">
              <a:buFont typeface="Arial" panose="020B0604020202020204" pitchFamily="34" charset="0"/>
              <a:buChar char="•"/>
            </a:pPr>
            <a:endParaRPr lang="en-US" sz="800" b="0" dirty="0">
              <a:latin typeface="+mn-lt"/>
            </a:endParaRPr>
          </a:p>
          <a:p>
            <a:pPr marL="0" indent="0">
              <a:buFont typeface="Arial" panose="020B0604020202020204" pitchFamily="34" charset="0"/>
              <a:buNone/>
            </a:pPr>
            <a:r>
              <a:rPr lang="en-US" sz="800" b="0" dirty="0">
                <a:latin typeface="+mn-lt"/>
              </a:rPr>
              <a:t>Socioeconomics and Geography touch on economic disparities and systemic inequities that people experience. It also acknowledges that many economic opportunities and challenges are place-based and can vary widely by region and even zip code. </a:t>
            </a:r>
            <a:endParaRPr lang="en-US" sz="800" dirty="0">
              <a:latin typeface="+mn-lt"/>
            </a:endParaRPr>
          </a:p>
          <a:p>
            <a:endParaRPr lang="en-US" sz="800" b="1" dirty="0">
              <a:latin typeface="+mn-lt"/>
            </a:endParaRPr>
          </a:p>
          <a:p>
            <a:r>
              <a:rPr lang="en-US" sz="800" b="1" dirty="0">
                <a:latin typeface="+mn-lt"/>
              </a:rPr>
              <a:t>Discussion Prompts: </a:t>
            </a:r>
          </a:p>
          <a:p>
            <a:r>
              <a:rPr lang="en-US" sz="800" b="0" dirty="0">
                <a:latin typeface="+mn-lt"/>
              </a:rPr>
              <a:t>How do you picture each of these impacting a person’s financial well-being?</a:t>
            </a:r>
          </a:p>
          <a:p>
            <a:r>
              <a:rPr lang="en-US" sz="800" b="0" dirty="0">
                <a:latin typeface="+mn-lt"/>
              </a:rPr>
              <a:t>Do you think one of these is more important than the others? Why?</a:t>
            </a:r>
            <a:endParaRPr lang="en-US" sz="800" dirty="0"/>
          </a:p>
        </p:txBody>
      </p:sp>
      <p:sp>
        <p:nvSpPr>
          <p:cNvPr id="4" name="Slide Number Placeholder 3"/>
          <p:cNvSpPr>
            <a:spLocks noGrp="1"/>
          </p:cNvSpPr>
          <p:nvPr>
            <p:ph type="sldNum" sz="quarter" idx="5"/>
          </p:nvPr>
        </p:nvSpPr>
        <p:spPr/>
        <p:txBody>
          <a:bodyPr/>
          <a:lstStyle/>
          <a:p>
            <a:fld id="{90691B1C-A220-0746-A7D7-F3A73159E71F}" type="slidenum">
              <a:rPr lang="en-US" smtClean="0"/>
              <a:t>13</a:t>
            </a:fld>
            <a:endParaRPr lang="en-US"/>
          </a:p>
        </p:txBody>
      </p:sp>
    </p:spTree>
    <p:extLst>
      <p:ext uri="{BB962C8B-B14F-4D97-AF65-F5344CB8AC3E}">
        <p14:creationId xmlns:p14="http://schemas.microsoft.com/office/powerpoint/2010/main" val="2505960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solidFill>
                  <a:srgbClr val="000000"/>
                </a:solidFill>
                <a:latin typeface="+mn-lt"/>
              </a:rPr>
              <a:t>Financial knowledge and access are key to financial well-being. </a:t>
            </a:r>
          </a:p>
          <a:p>
            <a:endParaRPr lang="en-US" sz="800" dirty="0">
              <a:solidFill>
                <a:srgbClr val="000000"/>
              </a:solidFill>
              <a:latin typeface="+mn-lt"/>
            </a:endParaRPr>
          </a:p>
          <a:p>
            <a:r>
              <a:rPr lang="en-US" sz="800" b="1" dirty="0">
                <a:latin typeface="+mn-lt"/>
              </a:rPr>
              <a:t>Discussion Prompts:</a:t>
            </a:r>
          </a:p>
          <a:p>
            <a:r>
              <a:rPr lang="en-US" sz="800" b="0" dirty="0">
                <a:solidFill>
                  <a:srgbClr val="000000"/>
                </a:solidFill>
                <a:latin typeface="+mn-lt"/>
              </a:rPr>
              <a:t>Aside from classes in personal finance, how might people gain financial knowledge and skills?</a:t>
            </a:r>
          </a:p>
          <a:p>
            <a:r>
              <a:rPr lang="en-US" sz="800" b="0" dirty="0">
                <a:solidFill>
                  <a:srgbClr val="000000"/>
                </a:solidFill>
                <a:latin typeface="+mn-lt"/>
              </a:rPr>
              <a:t>What do you think is meant by access and inclusion?</a:t>
            </a:r>
          </a:p>
          <a:p>
            <a:endParaRPr lang="en-US" sz="800" b="0" dirty="0">
              <a:solidFill>
                <a:srgbClr val="000000"/>
              </a:solidFill>
              <a:latin typeface="+mn-lt"/>
            </a:endParaRPr>
          </a:p>
          <a:p>
            <a:endParaRPr lang="en-US" sz="80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14</a:t>
            </a:fld>
            <a:endParaRPr lang="en-US"/>
          </a:p>
        </p:txBody>
      </p:sp>
    </p:spTree>
    <p:extLst>
      <p:ext uri="{BB962C8B-B14F-4D97-AF65-F5344CB8AC3E}">
        <p14:creationId xmlns:p14="http://schemas.microsoft.com/office/powerpoint/2010/main" val="35231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dirty="0">
                <a:solidFill>
                  <a:srgbClr val="000000"/>
                </a:solidFill>
                <a:latin typeface="+mn-lt"/>
              </a:rPr>
              <a:t>Financial Knowledge and Skills can be built through formal or informal education and training. Some people might say they gain financial knowledge from “the school of hard knocks.” In other words, they learn from their experiences what </a:t>
            </a:r>
            <a:r>
              <a:rPr lang="en-US" sz="800" b="0" i="1" dirty="0">
                <a:solidFill>
                  <a:srgbClr val="000000"/>
                </a:solidFill>
                <a:latin typeface="+mn-lt"/>
              </a:rPr>
              <a:t>not</a:t>
            </a:r>
            <a:r>
              <a:rPr lang="en-US" sz="800" b="0" i="0" dirty="0">
                <a:solidFill>
                  <a:srgbClr val="000000"/>
                </a:solidFill>
                <a:latin typeface="+mn-lt"/>
              </a:rPr>
              <a:t> to do. </a:t>
            </a:r>
          </a:p>
          <a:p>
            <a:endParaRPr lang="en-US" sz="800" b="0" i="0" dirty="0">
              <a:solidFill>
                <a:srgbClr val="000000"/>
              </a:solidFill>
              <a:latin typeface="+mn-lt"/>
            </a:endParaRPr>
          </a:p>
          <a:p>
            <a:r>
              <a:rPr lang="en-US" sz="800" b="0" dirty="0">
                <a:solidFill>
                  <a:srgbClr val="000000"/>
                </a:solidFill>
                <a:latin typeface="+mn-lt"/>
              </a:rPr>
              <a:t>People lack Access and Inclusion in financial society in many ways. For example, people who live in very rural areas often lack access to financial institutions. There are also systemic barriers to inclusion, such as discrimination in lending.</a:t>
            </a:r>
            <a:endParaRPr lang="en-US" sz="800" dirty="0">
              <a:solidFill>
                <a:srgbClr val="000000"/>
              </a:solidFill>
              <a:latin typeface="+mn-lt"/>
            </a:endParaRPr>
          </a:p>
          <a:p>
            <a:endParaRPr lang="en-US" sz="800" b="1" dirty="0">
              <a:latin typeface="+mn-lt"/>
            </a:endParaRPr>
          </a:p>
          <a:p>
            <a:r>
              <a:rPr lang="en-US" sz="800" b="1" dirty="0">
                <a:latin typeface="+mn-lt"/>
              </a:rPr>
              <a:t>Discussion Prompts: </a:t>
            </a:r>
          </a:p>
          <a:p>
            <a:r>
              <a:rPr lang="en-US" sz="800" b="0" dirty="0">
                <a:solidFill>
                  <a:srgbClr val="000000"/>
                </a:solidFill>
                <a:latin typeface="+mn-lt"/>
              </a:rPr>
              <a:t>How have you gained financial knowledge and skills? Do you think people learn better from education or experience?</a:t>
            </a:r>
          </a:p>
          <a:p>
            <a:r>
              <a:rPr lang="en-US" sz="800" b="0" dirty="0">
                <a:solidFill>
                  <a:srgbClr val="000000"/>
                </a:solidFill>
                <a:latin typeface="+mn-lt"/>
              </a:rPr>
              <a:t>Do you think people in your community have full access and inclusion in financial society? Can you think of other examples where people lack this access or inclusion?</a:t>
            </a:r>
          </a:p>
          <a:p>
            <a:pPr defTabSz="931774"/>
            <a:endParaRPr lang="en-US" sz="80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15</a:t>
            </a:fld>
            <a:endParaRPr lang="en-US"/>
          </a:p>
        </p:txBody>
      </p:sp>
    </p:spTree>
    <p:extLst>
      <p:ext uri="{BB962C8B-B14F-4D97-AF65-F5344CB8AC3E}">
        <p14:creationId xmlns:p14="http://schemas.microsoft.com/office/powerpoint/2010/main" val="1269179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800" dirty="0"/>
          </a:p>
          <a:p>
            <a:pPr marL="8687" lvl="0" defTabSz="931774">
              <a:defRPr/>
            </a:pPr>
            <a:r>
              <a:rPr lang="en-US" sz="800" b="0" dirty="0">
                <a:solidFill>
                  <a:srgbClr val="000000"/>
                </a:solidFill>
                <a:latin typeface="+mn-lt"/>
              </a:rPr>
              <a:t>The Financial Actions and Outcomes Cycle </a:t>
            </a:r>
            <a:r>
              <a:rPr lang="en-US" sz="800" dirty="0">
                <a:solidFill>
                  <a:srgbClr val="000000"/>
                </a:solidFill>
                <a:latin typeface="+mn-lt"/>
              </a:rPr>
              <a:t>is a feedback loop made up of mindset and available choice set, decisions and actions, and the resulting outcomes from those decisions. These outcomes in turn affect mindset and choice set, and so on.</a:t>
            </a:r>
          </a:p>
          <a:p>
            <a:pPr marL="8687" lvl="0" defTabSz="931774">
              <a:defRPr/>
            </a:pPr>
            <a:endParaRPr lang="en-US" sz="800" dirty="0">
              <a:solidFill>
                <a:srgbClr val="000000"/>
              </a:solidFill>
              <a:latin typeface="+mn-lt"/>
            </a:endParaRPr>
          </a:p>
          <a:p>
            <a:pPr marL="8687" lvl="0" defTabSz="931774">
              <a:defRPr/>
            </a:pPr>
            <a:r>
              <a:rPr lang="en-US" sz="800" dirty="0">
                <a:solidFill>
                  <a:srgbClr val="000000"/>
                </a:solidFill>
                <a:latin typeface="+mn-lt"/>
              </a:rPr>
              <a:t>This is where financial decision-making lives within this framework. While Financial Well-Being is something you define for yourself, the financial actions that you take and the results of those actions play a large part in that well-being. People make financial decisions all the time, from daily purchasing decisions to big-picture choices like whether to go to college, where to live, or what job to take.</a:t>
            </a:r>
          </a:p>
          <a:p>
            <a:pPr marL="8687" lvl="0" defTabSz="931774">
              <a:defRPr/>
            </a:pPr>
            <a:endParaRPr lang="en-US" sz="800" dirty="0">
              <a:solidFill>
                <a:srgbClr val="000000"/>
              </a:solidFill>
              <a:latin typeface="+mn-lt"/>
            </a:endParaRPr>
          </a:p>
          <a:p>
            <a:pPr marL="8687" lvl="0" defTabSz="931774">
              <a:defRPr/>
            </a:pPr>
            <a:r>
              <a:rPr lang="en-US" sz="800" dirty="0">
                <a:solidFill>
                  <a:srgbClr val="000000"/>
                </a:solidFill>
                <a:latin typeface="+mn-lt"/>
              </a:rPr>
              <a:t>The starting point of this cycle </a:t>
            </a:r>
            <a:r>
              <a:rPr lang="en-US" sz="800" b="0" dirty="0">
                <a:solidFill>
                  <a:srgbClr val="000000"/>
                </a:solidFill>
                <a:latin typeface="+mn-lt"/>
              </a:rPr>
              <a:t>is mindset and available choice set</a:t>
            </a:r>
            <a:r>
              <a:rPr lang="en-US" sz="800" dirty="0">
                <a:solidFill>
                  <a:srgbClr val="000000"/>
                </a:solidFill>
                <a:latin typeface="+mn-lt"/>
              </a:rPr>
              <a:t>, which is how you feel about the decision going into it and what choices are actually on the table for you to make. Financial Knowledge and Skill have a big part to play here, including your confidence, your objective knowledge, and how you apply that knowledge to the choice at hand. If you can act in your own best financial interest, your mindset and available choices will likely shift. </a:t>
            </a:r>
          </a:p>
          <a:p>
            <a:pPr lvl="0"/>
            <a:endParaRPr lang="en-US" sz="800" dirty="0">
              <a:latin typeface="+mn-lt"/>
            </a:endParaRPr>
          </a:p>
          <a:p>
            <a:pPr lvl="0"/>
            <a:r>
              <a:rPr lang="en-US" sz="800" dirty="0">
                <a:latin typeface="+mn-lt"/>
              </a:rPr>
              <a:t>Once a </a:t>
            </a:r>
            <a:r>
              <a:rPr lang="en-US" sz="800" b="0" dirty="0">
                <a:latin typeface="+mn-lt"/>
              </a:rPr>
              <a:t>financial decision or action is made, an outcome happens. These are both objective (like having a new bank account) and subjective (like feelings of satisfaction).</a:t>
            </a:r>
          </a:p>
          <a:p>
            <a:pPr lvl="0"/>
            <a:endParaRPr lang="en-US" sz="800" b="0" dirty="0">
              <a:latin typeface="+mn-lt"/>
            </a:endParaRPr>
          </a:p>
          <a:p>
            <a:pPr marL="8687" lvl="0" defTabSz="931774">
              <a:defRPr/>
            </a:pPr>
            <a:r>
              <a:rPr lang="en-US" sz="800" b="0" dirty="0">
                <a:latin typeface="+mn-lt"/>
              </a:rPr>
              <a:t>Outcomes also happen from unexpected events, like </a:t>
            </a:r>
            <a:r>
              <a:rPr lang="en-US" sz="800" dirty="0">
                <a:latin typeface="+mn-lt"/>
              </a:rPr>
              <a:t>getting a flat tire and having to pay to replace it. Or maybe it’s a positive unexpected event, like a raise at work. </a:t>
            </a:r>
            <a:r>
              <a:rPr lang="en-US" sz="800" dirty="0">
                <a:solidFill>
                  <a:srgbClr val="000000"/>
                </a:solidFill>
                <a:latin typeface="+mn-lt"/>
              </a:rPr>
              <a:t>It’s important to note that not all financial disruptions can be prepared for or are an outflow of financial decisions and actions. Like several other components of the Ecosystem, there are some things that an individual cannot change or control, but they still impact the outcomes that a person experiences.</a:t>
            </a:r>
          </a:p>
          <a:p>
            <a:pPr lvl="0"/>
            <a:endParaRPr lang="en-US" sz="800" dirty="0">
              <a:latin typeface="+mn-lt"/>
            </a:endParaRPr>
          </a:p>
          <a:p>
            <a:pPr lvl="0"/>
            <a:r>
              <a:rPr lang="en-US" sz="800" dirty="0">
                <a:latin typeface="+mn-lt"/>
              </a:rPr>
              <a:t>How you feel about this ongoing relationship between mindset, actions, and outcomes—or the subjective impact they have on your situation—feed into well-being.</a:t>
            </a:r>
          </a:p>
          <a:p>
            <a:pPr lvl="0"/>
            <a:endParaRPr lang="en-US" sz="800" dirty="0">
              <a:latin typeface="+mn-lt"/>
            </a:endParaRPr>
          </a:p>
          <a:p>
            <a:pPr lvl="0"/>
            <a:endParaRPr lang="en-US" sz="800" dirty="0">
              <a:latin typeface="+mn-lt"/>
            </a:endParaRPr>
          </a:p>
          <a:p>
            <a:r>
              <a:rPr lang="en-US" sz="800" b="1" dirty="0">
                <a:latin typeface="+mn-lt"/>
              </a:rPr>
              <a:t>Discussion Prompts:</a:t>
            </a:r>
          </a:p>
          <a:p>
            <a:r>
              <a:rPr lang="en-US" sz="800" b="0" dirty="0">
                <a:latin typeface="+mn-lt"/>
              </a:rPr>
              <a:t>What are some unexpected events that might impact a person’s financial decisions?</a:t>
            </a:r>
          </a:p>
          <a:p>
            <a:r>
              <a:rPr lang="en-US" sz="800" b="0" dirty="0">
                <a:latin typeface="+mn-lt"/>
              </a:rPr>
              <a:t>How could mindset influence a person’s financial decisions and actions?</a:t>
            </a:r>
          </a:p>
          <a:p>
            <a:endParaRPr lang="en-US" sz="800" dirty="0"/>
          </a:p>
        </p:txBody>
      </p:sp>
      <p:sp>
        <p:nvSpPr>
          <p:cNvPr id="4" name="Slide Number Placeholder 3"/>
          <p:cNvSpPr>
            <a:spLocks noGrp="1"/>
          </p:cNvSpPr>
          <p:nvPr>
            <p:ph type="sldNum" sz="quarter" idx="5"/>
          </p:nvPr>
        </p:nvSpPr>
        <p:spPr/>
        <p:txBody>
          <a:bodyPr/>
          <a:lstStyle/>
          <a:p>
            <a:fld id="{90691B1C-A220-0746-A7D7-F3A73159E71F}" type="slidenum">
              <a:rPr lang="en-US" smtClean="0"/>
              <a:t>16</a:t>
            </a:fld>
            <a:endParaRPr lang="en-US"/>
          </a:p>
        </p:txBody>
      </p:sp>
    </p:spTree>
    <p:extLst>
      <p:ext uri="{BB962C8B-B14F-4D97-AF65-F5344CB8AC3E}">
        <p14:creationId xmlns:p14="http://schemas.microsoft.com/office/powerpoint/2010/main" val="1477653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sz="800" dirty="0">
              <a:solidFill>
                <a:srgbClr val="000000"/>
              </a:solidFill>
              <a:latin typeface="Calibri" panose="020F0502020204030204" pitchFamily="34" charset="0"/>
            </a:endParaRPr>
          </a:p>
          <a:p>
            <a:pPr defTabSz="931774"/>
            <a:r>
              <a:rPr lang="en-US" sz="800" dirty="0">
                <a:solidFill>
                  <a:srgbClr val="000000"/>
                </a:solidFill>
                <a:latin typeface="+mn-lt"/>
              </a:rPr>
              <a:t>This shows more details about each component of the cycle. Remember, this is a continuous loop that repeats with each additional decision or action.</a:t>
            </a:r>
          </a:p>
          <a:p>
            <a:endParaRPr lang="en-US" sz="800" dirty="0">
              <a:solidFill>
                <a:srgbClr val="000000"/>
              </a:solidFill>
              <a:latin typeface="+mn-lt"/>
            </a:endParaRPr>
          </a:p>
          <a:p>
            <a:r>
              <a:rPr lang="en-US" sz="800" b="1" dirty="0">
                <a:latin typeface="+mn-lt"/>
              </a:rPr>
              <a:t>Discussion Prompts:</a:t>
            </a:r>
            <a:endParaRPr lang="en-US" sz="800" b="0" dirty="0">
              <a:solidFill>
                <a:srgbClr val="000000"/>
              </a:solidFill>
              <a:latin typeface="+mn-lt"/>
            </a:endParaRPr>
          </a:p>
          <a:p>
            <a:pPr lvl="0"/>
            <a:r>
              <a:rPr lang="en-US" sz="800" b="0" dirty="0">
                <a:latin typeface="+mn-lt"/>
              </a:rPr>
              <a:t>Think of a financial decision that you or someone you know has made. </a:t>
            </a:r>
          </a:p>
          <a:p>
            <a:pPr marL="171450" lvl="0" indent="-171450">
              <a:buFont typeface="Arial" panose="020B0604020202020204" pitchFamily="34" charset="0"/>
              <a:buChar char="•"/>
            </a:pPr>
            <a:r>
              <a:rPr lang="en-US" sz="800" b="0" dirty="0">
                <a:latin typeface="+mn-lt"/>
              </a:rPr>
              <a:t>Can you identify the components of this loop? </a:t>
            </a:r>
          </a:p>
          <a:p>
            <a:pPr marL="171450" lvl="0" indent="-171450">
              <a:buFont typeface="Arial" panose="020B0604020202020204" pitchFamily="34" charset="0"/>
              <a:buChar char="•"/>
            </a:pPr>
            <a:r>
              <a:rPr lang="en-US" sz="800" b="0" dirty="0">
                <a:latin typeface="+mn-lt"/>
              </a:rPr>
              <a:t>What mindset did you or the other person have going into the decision? What choices were available at the time? </a:t>
            </a:r>
          </a:p>
          <a:p>
            <a:pPr marL="171450" lvl="0" indent="-171450">
              <a:buFont typeface="Arial" panose="020B0604020202020204" pitchFamily="34" charset="0"/>
              <a:buChar char="•"/>
            </a:pPr>
            <a:r>
              <a:rPr lang="en-US" sz="800" b="0" dirty="0">
                <a:latin typeface="+mn-lt"/>
              </a:rPr>
              <a:t>What decision was made or action taken? </a:t>
            </a:r>
          </a:p>
          <a:p>
            <a:pPr marL="171450" lvl="0" indent="-171450">
              <a:buFont typeface="Arial" panose="020B0604020202020204" pitchFamily="34" charset="0"/>
              <a:buChar char="•"/>
            </a:pPr>
            <a:r>
              <a:rPr lang="en-US" sz="800" b="0" dirty="0">
                <a:latin typeface="+mn-lt"/>
              </a:rPr>
              <a:t>Was an unexpected event involved? </a:t>
            </a:r>
          </a:p>
          <a:p>
            <a:pPr marL="171450" lvl="0" indent="-171450">
              <a:buFont typeface="Arial" panose="020B0604020202020204" pitchFamily="34" charset="0"/>
              <a:buChar char="•"/>
            </a:pPr>
            <a:r>
              <a:rPr lang="en-US" sz="800" b="0" dirty="0">
                <a:latin typeface="+mn-lt"/>
              </a:rPr>
              <a:t>What was the resulting outcome? </a:t>
            </a:r>
          </a:p>
          <a:p>
            <a:pPr marL="171450" lvl="0" indent="-171450">
              <a:buFont typeface="Arial" panose="020B0604020202020204" pitchFamily="34" charset="0"/>
              <a:buChar char="•"/>
            </a:pPr>
            <a:r>
              <a:rPr lang="en-US" sz="800" b="0" dirty="0">
                <a:latin typeface="+mn-lt"/>
              </a:rPr>
              <a:t>How will this experience impact future financial actions?</a:t>
            </a:r>
          </a:p>
          <a:p>
            <a:pPr defTabSz="931774">
              <a:defRPr/>
            </a:pPr>
            <a:endParaRPr lang="en-US" sz="800" dirty="0">
              <a:solidFill>
                <a:srgbClr val="000000"/>
              </a:solidFill>
              <a:latin typeface="Calibri" panose="020F0502020204030204" pitchFamily="34" charset="0"/>
            </a:endParaRPr>
          </a:p>
          <a:p>
            <a:pPr defTabSz="931774"/>
            <a:endParaRPr lang="en-US" sz="800" dirty="0">
              <a:solidFill>
                <a:srgbClr val="000000"/>
              </a:solidFill>
              <a:latin typeface="Calibri" panose="020F0502020204030204" pitchFamily="34" charset="0"/>
            </a:endParaRPr>
          </a:p>
          <a:p>
            <a:endParaRPr lang="en-US" sz="800" dirty="0"/>
          </a:p>
        </p:txBody>
      </p:sp>
      <p:sp>
        <p:nvSpPr>
          <p:cNvPr id="4" name="Slide Number Placeholder 3"/>
          <p:cNvSpPr>
            <a:spLocks noGrp="1"/>
          </p:cNvSpPr>
          <p:nvPr>
            <p:ph type="sldNum" sz="quarter" idx="5"/>
          </p:nvPr>
        </p:nvSpPr>
        <p:spPr/>
        <p:txBody>
          <a:bodyPr/>
          <a:lstStyle/>
          <a:p>
            <a:fld id="{90691B1C-A220-0746-A7D7-F3A73159E71F}" type="slidenum">
              <a:rPr lang="en-US" smtClean="0"/>
              <a:t>17</a:t>
            </a:fld>
            <a:endParaRPr lang="en-US"/>
          </a:p>
        </p:txBody>
      </p:sp>
    </p:spTree>
    <p:extLst>
      <p:ext uri="{BB962C8B-B14F-4D97-AF65-F5344CB8AC3E}">
        <p14:creationId xmlns:p14="http://schemas.microsoft.com/office/powerpoint/2010/main" val="939802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roximaNova-Regular"/>
              </a:rPr>
              <a:t>Challenge students to make comparisons between the Ecosystem diagram and the hexagons they used before. Name specific aspects of the diagram (for example, Financial Knowledge and Skills), and ask which hexagons could fall under that category. Work through several examples and allow students to explain their reasoning. If needed, point out that some factors might fit into more than one category, depending on the point of view of the individual. Reference the Making Connections Facilitation Guide for potential connections and additional information that can add to the conversation.</a:t>
            </a:r>
          </a:p>
          <a:p>
            <a:pPr algn="l"/>
            <a:endParaRPr lang="en-US" sz="1800" b="0" i="0" u="none" strike="noStrike" baseline="0" dirty="0">
              <a:latin typeface="MinionPro-Regular"/>
            </a:endParaRPr>
          </a:p>
          <a:p>
            <a:pPr algn="l"/>
            <a:r>
              <a:rPr lang="en-US" sz="1800" b="0" i="0" u="none" strike="noStrike" baseline="0" dirty="0">
                <a:latin typeface="ProximaNova-Regular"/>
              </a:rPr>
              <a:t>Conclude by asking students to write a personal definition of financial well-being and/or create a list of factors they can control to influence their financial well-being going forward.</a:t>
            </a:r>
            <a:endParaRPr lang="en-US" sz="800" dirty="0"/>
          </a:p>
        </p:txBody>
      </p:sp>
      <p:sp>
        <p:nvSpPr>
          <p:cNvPr id="4" name="Slide Number Placeholder 3"/>
          <p:cNvSpPr>
            <a:spLocks noGrp="1"/>
          </p:cNvSpPr>
          <p:nvPr>
            <p:ph type="sldNum" sz="quarter" idx="5"/>
          </p:nvPr>
        </p:nvSpPr>
        <p:spPr/>
        <p:txBody>
          <a:bodyPr/>
          <a:lstStyle/>
          <a:p>
            <a:fld id="{90691B1C-A220-0746-A7D7-F3A73159E71F}" type="slidenum">
              <a:rPr lang="en-US" smtClean="0"/>
              <a:t>18</a:t>
            </a:fld>
            <a:endParaRPr lang="en-US"/>
          </a:p>
        </p:txBody>
      </p:sp>
    </p:spTree>
    <p:extLst>
      <p:ext uri="{BB962C8B-B14F-4D97-AF65-F5344CB8AC3E}">
        <p14:creationId xmlns:p14="http://schemas.microsoft.com/office/powerpoint/2010/main" val="3756301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5"/>
          </p:nvPr>
        </p:nvSpPr>
        <p:spPr/>
        <p:txBody>
          <a:bodyPr/>
          <a:lstStyle/>
          <a:p>
            <a:fld id="{90691B1C-A220-0746-A7D7-F3A73159E71F}" type="slidenum">
              <a:rPr lang="en-US" smtClean="0"/>
              <a:t>19</a:t>
            </a:fld>
            <a:endParaRPr lang="en-US"/>
          </a:p>
        </p:txBody>
      </p:sp>
    </p:spTree>
    <p:extLst>
      <p:ext uri="{BB962C8B-B14F-4D97-AF65-F5344CB8AC3E}">
        <p14:creationId xmlns:p14="http://schemas.microsoft.com/office/powerpoint/2010/main" val="422237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roximaNova-Regular"/>
              </a:rPr>
              <a:t>Ask students how they would explain the term financial well-being. If desired, direct students to write their responses and then share them with a classmate. Take responses from several pairs.</a:t>
            </a:r>
          </a:p>
          <a:p>
            <a:pPr algn="l"/>
            <a:endParaRPr lang="en-US" sz="1800" b="0" i="0" u="none" strike="noStrike" baseline="0" dirty="0">
              <a:latin typeface="MinionPro-Regular"/>
            </a:endParaRPr>
          </a:p>
          <a:p>
            <a:pPr algn="l"/>
            <a:r>
              <a:rPr lang="en-US" sz="1800" b="0" i="0" u="none" strike="noStrike" baseline="0" dirty="0">
                <a:latin typeface="ProximaNova-Regular"/>
              </a:rPr>
              <a:t>Lead students in a brief discussion.</a:t>
            </a:r>
          </a:p>
          <a:p>
            <a:pPr marL="285750" indent="-285750" algn="l">
              <a:buFont typeface="Arial" panose="020B0604020202020204" pitchFamily="34" charset="0"/>
              <a:buChar char="•"/>
            </a:pPr>
            <a:r>
              <a:rPr lang="en-US" sz="1800" b="0" i="0" u="none" strike="noStrike" baseline="0" dirty="0">
                <a:latin typeface="MinionPro-Regular"/>
              </a:rPr>
              <a:t>D</a:t>
            </a:r>
            <a:r>
              <a:rPr lang="en-US" sz="1800" b="0" i="0" u="none" strike="noStrike" baseline="0" dirty="0">
                <a:latin typeface="ProximaNova-Regular"/>
              </a:rPr>
              <a:t>o they think the definition of financial well-being is the same for everyone? Why or why not?</a:t>
            </a:r>
          </a:p>
          <a:p>
            <a:pPr marL="285750" indent="-285750" algn="l">
              <a:buFont typeface="Arial" panose="020B0604020202020204" pitchFamily="34" charset="0"/>
              <a:buChar char="•"/>
            </a:pPr>
            <a:r>
              <a:rPr lang="en-US" sz="1800" b="0" i="0" u="none" strike="noStrike" baseline="0" dirty="0">
                <a:latin typeface="ProximaNova-Regular"/>
              </a:rPr>
              <a:t>Is financial well-being a state you reach or something that changes over time? Why?</a:t>
            </a:r>
          </a:p>
        </p:txBody>
      </p:sp>
      <p:sp>
        <p:nvSpPr>
          <p:cNvPr id="4" name="Slide Number Placeholder 3"/>
          <p:cNvSpPr>
            <a:spLocks noGrp="1"/>
          </p:cNvSpPr>
          <p:nvPr>
            <p:ph type="sldNum" sz="quarter" idx="5"/>
          </p:nvPr>
        </p:nvSpPr>
        <p:spPr/>
        <p:txBody>
          <a:bodyPr/>
          <a:lstStyle/>
          <a:p>
            <a:fld id="{90691B1C-A220-0746-A7D7-F3A73159E71F}" type="slidenum">
              <a:rPr lang="en-US" smtClean="0"/>
              <a:t>2</a:t>
            </a:fld>
            <a:endParaRPr lang="en-US"/>
          </a:p>
        </p:txBody>
      </p:sp>
    </p:spTree>
    <p:extLst>
      <p:ext uri="{BB962C8B-B14F-4D97-AF65-F5344CB8AC3E}">
        <p14:creationId xmlns:p14="http://schemas.microsoft.com/office/powerpoint/2010/main" val="3788548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roximaNova-Regular"/>
              </a:rPr>
              <a:t>Share that experts in financial education consider financial well-being as a fluid state that changes over time. It includes things like satisfaction with managing their present financial situation, feeling like they have choices and control over their lives, and how they feel about the future.</a:t>
            </a:r>
          </a:p>
          <a:p>
            <a:pPr algn="l"/>
            <a:endParaRPr lang="en-US" sz="1800" b="0" i="0" u="none" strike="noStrike" baseline="0" dirty="0">
              <a:latin typeface="ProximaNova-Regular"/>
            </a:endParaRPr>
          </a:p>
          <a:p>
            <a:pPr algn="l"/>
            <a:r>
              <a:rPr lang="en-US" sz="1800" b="0" i="0" u="none" strike="noStrike" baseline="0" dirty="0">
                <a:latin typeface="ProximaNova-Regular"/>
              </a:rPr>
              <a:t>Prompt students to raise their hands if they have ever been asked what their physical pain is on a scale of one to ten. Ask several students who raised their hands if someone else with the same complaint or injury would give their pain the same rating.</a:t>
            </a:r>
          </a:p>
          <a:p>
            <a:pPr algn="l"/>
            <a:endParaRPr lang="en-US" sz="1800" b="0" i="0" u="none" strike="noStrike" baseline="0" dirty="0">
              <a:latin typeface="ProximaNova-Regular"/>
            </a:endParaRPr>
          </a:p>
          <a:p>
            <a:pPr algn="l"/>
            <a:r>
              <a:rPr lang="en-US" sz="1800" b="0" i="0" u="none" strike="noStrike" baseline="0" dirty="0">
                <a:latin typeface="ProximaNova-Regular"/>
              </a:rPr>
              <a:t>Explain that financial well-being is like the pain scale. People can have similar financial circumstances but rate their financial well-being very differently. For example, one person might look at their bank balances and see $5,000 as a lot of</a:t>
            </a:r>
          </a:p>
          <a:p>
            <a:pPr algn="l"/>
            <a:r>
              <a:rPr lang="en-US" sz="1800" b="0" i="0" u="none" strike="noStrike" baseline="0" dirty="0">
                <a:latin typeface="ProximaNova-Regular"/>
              </a:rPr>
              <a:t>money, making them feel more secure. Another person could see the same balance and feel like it’s not enough to make ends meet.</a:t>
            </a:r>
            <a:endParaRPr lang="en-US" sz="800" dirty="0"/>
          </a:p>
        </p:txBody>
      </p:sp>
      <p:sp>
        <p:nvSpPr>
          <p:cNvPr id="4" name="Slide Number Placeholder 3"/>
          <p:cNvSpPr>
            <a:spLocks noGrp="1"/>
          </p:cNvSpPr>
          <p:nvPr>
            <p:ph type="sldNum" sz="quarter" idx="5"/>
          </p:nvPr>
        </p:nvSpPr>
        <p:spPr/>
        <p:txBody>
          <a:bodyPr/>
          <a:lstStyle/>
          <a:p>
            <a:fld id="{90691B1C-A220-0746-A7D7-F3A73159E71F}" type="slidenum">
              <a:rPr lang="en-US" smtClean="0"/>
              <a:t>3</a:t>
            </a:fld>
            <a:endParaRPr lang="en-US"/>
          </a:p>
        </p:txBody>
      </p:sp>
    </p:spTree>
    <p:extLst>
      <p:ext uri="{BB962C8B-B14F-4D97-AF65-F5344CB8AC3E}">
        <p14:creationId xmlns:p14="http://schemas.microsoft.com/office/powerpoint/2010/main" val="330551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roximaNova-Regular"/>
              </a:rPr>
              <a:t>Challenge students to work in pairs and develop a list of five to ten factors they think might impact a person’s financial well-being. Let them know that longer lists are acceptable but not required.</a:t>
            </a:r>
          </a:p>
          <a:p>
            <a:pPr algn="l"/>
            <a:endParaRPr lang="en-US" sz="1800" b="0" i="0" u="none" strike="noStrike" baseline="0" dirty="0">
              <a:latin typeface="ProximaNova-Regular"/>
            </a:endParaRPr>
          </a:p>
          <a:p>
            <a:pPr algn="l"/>
            <a:r>
              <a:rPr lang="en-US" sz="1800" b="0" i="0" u="none" strike="noStrike" baseline="0" dirty="0">
                <a:latin typeface="ProximaNova-Regular"/>
              </a:rPr>
              <a:t>Call on several pairs to share one or two factors from their list. Ask if any group came up with more than ten factors and acknowledge their efforts.</a:t>
            </a:r>
            <a:endParaRPr lang="en-US" dirty="0"/>
          </a:p>
        </p:txBody>
      </p:sp>
      <p:sp>
        <p:nvSpPr>
          <p:cNvPr id="4" name="Slide Number Placeholder 3"/>
          <p:cNvSpPr>
            <a:spLocks noGrp="1"/>
          </p:cNvSpPr>
          <p:nvPr>
            <p:ph type="sldNum" sz="quarter" idx="5"/>
          </p:nvPr>
        </p:nvSpPr>
        <p:spPr/>
        <p:txBody>
          <a:bodyPr/>
          <a:lstStyle/>
          <a:p>
            <a:fld id="{90691B1C-A220-0746-A7D7-F3A73159E71F}" type="slidenum">
              <a:rPr lang="en-US" smtClean="0"/>
              <a:t>4</a:t>
            </a:fld>
            <a:endParaRPr lang="en-US"/>
          </a:p>
        </p:txBody>
      </p:sp>
    </p:spTree>
    <p:extLst>
      <p:ext uri="{BB962C8B-B14F-4D97-AF65-F5344CB8AC3E}">
        <p14:creationId xmlns:p14="http://schemas.microsoft.com/office/powerpoint/2010/main" val="74325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r>
              <a:rPr lang="en-US" sz="1800" b="0" i="0" u="none" strike="noStrike" baseline="0" dirty="0">
                <a:latin typeface="ProximaNova-Regular"/>
              </a:rPr>
              <a:t>Show students one of the hexagons from the </a:t>
            </a:r>
            <a:r>
              <a:rPr lang="en-US" sz="1800" b="1" i="0" u="none" strike="noStrike" baseline="0" dirty="0">
                <a:latin typeface="ProximaNova-Bold"/>
              </a:rPr>
              <a:t>Personal Finance Ecosystem Hexagonal Thinking Set </a:t>
            </a:r>
            <a:r>
              <a:rPr lang="en-US" sz="1800" b="0" i="0" u="none" strike="noStrike" baseline="0" dirty="0">
                <a:latin typeface="ProximaNova-Regular"/>
              </a:rPr>
              <a:t>and explain the activity:</a:t>
            </a:r>
          </a:p>
          <a:p>
            <a:pPr marL="285750" indent="-285750" algn="l">
              <a:buFont typeface="Arial" panose="020B0604020202020204" pitchFamily="34" charset="0"/>
              <a:buChar char="•"/>
            </a:pPr>
            <a:r>
              <a:rPr lang="en-US" sz="1800" b="0" i="0" u="none" strike="noStrike" baseline="0" dirty="0">
                <a:latin typeface="ProximaNova-Regular"/>
              </a:rPr>
              <a:t>Pairs of students will join to form groups of four.</a:t>
            </a:r>
          </a:p>
          <a:p>
            <a:pPr marL="285750" indent="-285750" algn="l">
              <a:buFont typeface="Arial" panose="020B0604020202020204" pitchFamily="34" charset="0"/>
              <a:buChar char="•"/>
            </a:pPr>
            <a:r>
              <a:rPr lang="en-US" sz="1800" b="0" i="0" u="none" strike="noStrike" baseline="0" dirty="0">
                <a:latin typeface="ProximaNova-Regular"/>
              </a:rPr>
              <a:t>Each group will be given a set of hexagons.</a:t>
            </a:r>
          </a:p>
          <a:p>
            <a:pPr marL="285750" indent="-285750" algn="l">
              <a:buFont typeface="Arial" panose="020B0604020202020204" pitchFamily="34" charset="0"/>
              <a:buChar char="•"/>
            </a:pPr>
            <a:r>
              <a:rPr lang="en-US" sz="1800" b="0" i="0" u="none" strike="noStrike" baseline="0" dirty="0">
                <a:latin typeface="ProximaNova-Regular"/>
              </a:rPr>
              <a:t>The hexagons each have a factor that financial experts think might influence a person’s financial well-being.</a:t>
            </a:r>
          </a:p>
          <a:p>
            <a:pPr marL="285750" indent="-285750" algn="l">
              <a:buFont typeface="Arial" panose="020B0604020202020204" pitchFamily="34" charset="0"/>
              <a:buChar char="•"/>
            </a:pPr>
            <a:r>
              <a:rPr lang="en-US" sz="1800" b="0" i="0" u="none" strike="noStrike" baseline="0" dirty="0">
                <a:latin typeface="ProximaNova-Regular"/>
              </a:rPr>
              <a:t>The challenge is to find commonalities between the factors. When two factors have something in common, they can be placed next to each other. When three hexagons come together at a point, all three should have something in common.</a:t>
            </a:r>
          </a:p>
          <a:p>
            <a:pPr marL="285750" indent="-285750" algn="l">
              <a:buFont typeface="Arial" panose="020B0604020202020204" pitchFamily="34" charset="0"/>
              <a:buChar char="•"/>
            </a:pPr>
            <a:r>
              <a:rPr lang="en-US" sz="1800" b="0" i="0" u="none" strike="noStrike" baseline="0" dirty="0">
                <a:latin typeface="ProximaNova-Regular"/>
              </a:rPr>
              <a:t>The goal is to get as many factors to connect as possible.</a:t>
            </a:r>
          </a:p>
          <a:p>
            <a:pPr marL="285750" indent="-285750" algn="l">
              <a:buFont typeface="Arial" panose="020B0604020202020204" pitchFamily="34" charset="0"/>
              <a:buChar char="•"/>
            </a:pPr>
            <a:r>
              <a:rPr lang="en-US" sz="1800" b="0" i="0" u="none" strike="noStrike" baseline="0" dirty="0">
                <a:latin typeface="ProximaNova-Regular"/>
              </a:rPr>
              <a:t>There is no right or wrong answer to this activity. Each group’s responses, connections and shape are expected to look different.</a:t>
            </a:r>
            <a:endParaRPr lang="en-US" dirty="0"/>
          </a:p>
          <a:p>
            <a:endParaRPr lang="en-US" dirty="0"/>
          </a:p>
        </p:txBody>
      </p:sp>
      <p:sp>
        <p:nvSpPr>
          <p:cNvPr id="4" name="Slide Number Placeholder 3"/>
          <p:cNvSpPr>
            <a:spLocks noGrp="1"/>
          </p:cNvSpPr>
          <p:nvPr>
            <p:ph type="sldNum" sz="quarter" idx="5"/>
          </p:nvPr>
        </p:nvSpPr>
        <p:spPr/>
        <p:txBody>
          <a:bodyPr/>
          <a:lstStyle/>
          <a:p>
            <a:fld id="{90691B1C-A220-0746-A7D7-F3A73159E71F}" type="slidenum">
              <a:rPr lang="en-US" smtClean="0"/>
              <a:t>5</a:t>
            </a:fld>
            <a:endParaRPr lang="en-US"/>
          </a:p>
        </p:txBody>
      </p:sp>
    </p:spTree>
    <p:extLst>
      <p:ext uri="{BB962C8B-B14F-4D97-AF65-F5344CB8AC3E}">
        <p14:creationId xmlns:p14="http://schemas.microsoft.com/office/powerpoint/2010/main" val="21450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uses sweets and snacks. Remind students that the goal is to look for commonalities between hexagons. The hexagons will then be arranged in a grid where every edge that touches indicates some relationship or commonality that the students can explain. </a:t>
            </a:r>
          </a:p>
        </p:txBody>
      </p:sp>
      <p:sp>
        <p:nvSpPr>
          <p:cNvPr id="4" name="Slide Number Placeholder 3"/>
          <p:cNvSpPr>
            <a:spLocks noGrp="1"/>
          </p:cNvSpPr>
          <p:nvPr>
            <p:ph type="sldNum" sz="quarter" idx="5"/>
          </p:nvPr>
        </p:nvSpPr>
        <p:spPr/>
        <p:txBody>
          <a:bodyPr/>
          <a:lstStyle/>
          <a:p>
            <a:fld id="{90691B1C-A220-0746-A7D7-F3A73159E71F}" type="slidenum">
              <a:rPr lang="en-US" smtClean="0"/>
              <a:t>6</a:t>
            </a:fld>
            <a:endParaRPr lang="en-US"/>
          </a:p>
        </p:txBody>
      </p:sp>
    </p:spTree>
    <p:extLst>
      <p:ext uri="{BB962C8B-B14F-4D97-AF65-F5344CB8AC3E}">
        <p14:creationId xmlns:p14="http://schemas.microsoft.com/office/powerpoint/2010/main" val="222711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students might arrange these particular hexagons. </a:t>
            </a:r>
          </a:p>
          <a:p>
            <a:endParaRPr lang="en-US" dirty="0"/>
          </a:p>
          <a:p>
            <a:r>
              <a:rPr lang="en-US" dirty="0"/>
              <a:t>They might find multiple connections for a Hershey’s bar. It is sweet like Coke. It is considered a candy, like Swedish Fish. It is chocolate like a chocolate milkshake, a Snickers bar, or an Oreo. </a:t>
            </a:r>
          </a:p>
          <a:p>
            <a:endParaRPr lang="en-US" dirty="0"/>
          </a:p>
          <a:p>
            <a:r>
              <a:rPr lang="en-US" dirty="0"/>
              <a:t>Meanwhile, they might say that a Snickers bar, Oreos, and peanuts all have some crunch. Snickers bars have peanuts. Peanuts and chips are both crunchy and salty. </a:t>
            </a:r>
          </a:p>
          <a:p>
            <a:endParaRPr lang="en-US" dirty="0"/>
          </a:p>
          <a:p>
            <a:endParaRPr lang="en-US" dirty="0"/>
          </a:p>
        </p:txBody>
      </p:sp>
      <p:sp>
        <p:nvSpPr>
          <p:cNvPr id="4" name="Slide Number Placeholder 3"/>
          <p:cNvSpPr>
            <a:spLocks noGrp="1"/>
          </p:cNvSpPr>
          <p:nvPr>
            <p:ph type="sldNum" sz="quarter" idx="5"/>
          </p:nvPr>
        </p:nvSpPr>
        <p:spPr/>
        <p:txBody>
          <a:bodyPr/>
          <a:lstStyle/>
          <a:p>
            <a:fld id="{90691B1C-A220-0746-A7D7-F3A73159E71F}" type="slidenum">
              <a:rPr lang="en-US" smtClean="0"/>
              <a:t>7</a:t>
            </a:fld>
            <a:endParaRPr lang="en-US"/>
          </a:p>
        </p:txBody>
      </p:sp>
    </p:spTree>
    <p:extLst>
      <p:ext uri="{BB962C8B-B14F-4D97-AF65-F5344CB8AC3E}">
        <p14:creationId xmlns:p14="http://schemas.microsoft.com/office/powerpoint/2010/main" val="124387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r>
              <a:rPr lang="en-US" sz="1800" b="0" i="0" u="none" strike="noStrike" baseline="0" dirty="0">
                <a:latin typeface="ProximaNova-Regular"/>
              </a:rPr>
              <a:t>Remind students that blank hexagons can be used for factors that were identified during the brainstorm and are not found on any of the hexagons in the set.</a:t>
            </a:r>
          </a:p>
          <a:p>
            <a:pPr algn="l"/>
            <a:endParaRPr lang="en-US" sz="1800" b="0" i="0" u="none" strike="noStrike" baseline="0" dirty="0">
              <a:latin typeface="MinionPro-Regular"/>
            </a:endParaRPr>
          </a:p>
          <a:p>
            <a:pPr algn="l"/>
            <a:r>
              <a:rPr lang="en-US" sz="1800" b="0" i="0" u="none" strike="noStrike" baseline="0">
                <a:latin typeface="MinionPro-Regular"/>
              </a:rPr>
              <a:t>(For </a:t>
            </a:r>
            <a:r>
              <a:rPr lang="en-US" sz="1800" b="0" i="0" u="none" strike="noStrike" baseline="0" dirty="0">
                <a:latin typeface="MinionPro-Regular"/>
              </a:rPr>
              <a:t>the </a:t>
            </a:r>
            <a:r>
              <a:rPr lang="en-US" sz="1800" b="0" i="0" u="none" strike="noStrike" baseline="0" dirty="0">
                <a:latin typeface="ProximaNova-Regular"/>
              </a:rPr>
              <a:t>digital version: Direct students to move the hexagonal shapes on the slide to make connections. They may need to adjust their view by zooming in and out. Blank hexagons can be typed on and/or copied to create additional custom</a:t>
            </a:r>
          </a:p>
          <a:p>
            <a:pPr algn="l"/>
            <a:r>
              <a:rPr lang="en-US" sz="1800" b="0" i="0" u="none" strike="noStrike" baseline="0" dirty="0">
                <a:latin typeface="ProximaNova-Regular"/>
              </a:rPr>
              <a:t>factors.)</a:t>
            </a:r>
          </a:p>
          <a:p>
            <a:pPr algn="l"/>
            <a:endParaRPr lang="en-US" sz="1800" b="0" i="0" u="none" strike="noStrike" baseline="0" dirty="0">
              <a:latin typeface="ProximaNova-Regular"/>
            </a:endParaRPr>
          </a:p>
          <a:p>
            <a:pPr algn="l"/>
            <a:r>
              <a:rPr lang="en-US" sz="1800" b="0" i="0" u="none" strike="noStrike" baseline="0" dirty="0">
                <a:latin typeface="ProximaNova-Regular"/>
              </a:rPr>
              <a:t>Provide students time to work in their groups and monitor group work.</a:t>
            </a:r>
          </a:p>
          <a:p>
            <a:pPr marL="285750" indent="-285750" algn="l">
              <a:buFont typeface="Arial" panose="020B0604020202020204" pitchFamily="34" charset="0"/>
              <a:buChar char="•"/>
            </a:pPr>
            <a:r>
              <a:rPr lang="en-US" sz="1800" b="0" i="0" u="none" strike="noStrike" baseline="0" dirty="0">
                <a:latin typeface="ProximaNova-Regular"/>
              </a:rPr>
              <a:t>Encourage students who might struggle. If needed, share that one strategy for getting started is to find a hexagon that easily connects to many others. Use this hexagon as a starting point and build out from there.</a:t>
            </a:r>
          </a:p>
          <a:p>
            <a:pPr marL="285750" indent="-285750" algn="l">
              <a:buFont typeface="Arial" panose="020B0604020202020204" pitchFamily="34" charset="0"/>
              <a:buChar char="•"/>
            </a:pPr>
            <a:r>
              <a:rPr lang="en-US" sz="1800" b="0" i="0" u="none" strike="noStrike" baseline="0" dirty="0">
                <a:latin typeface="ProximaNova-Regular"/>
              </a:rPr>
              <a:t>If students work quickly, ask them to explain and possibly reconsider some of their connections.</a:t>
            </a:r>
          </a:p>
          <a:p>
            <a:pPr marL="285750" indent="-285750" algn="l">
              <a:buFont typeface="Arial" panose="020B0604020202020204" pitchFamily="34" charset="0"/>
              <a:buChar char="•"/>
            </a:pPr>
            <a:r>
              <a:rPr lang="en-US" sz="1800" b="0" i="0" u="none" strike="noStrike" baseline="0" dirty="0">
                <a:latin typeface="ProximaNova-Regular"/>
              </a:rPr>
              <a:t>Praise students who are engaged in substantive conversations.</a:t>
            </a:r>
            <a:endParaRPr lang="en-US" dirty="0"/>
          </a:p>
          <a:p>
            <a:endParaRPr lang="en-US" dirty="0"/>
          </a:p>
          <a:p>
            <a:pPr algn="l"/>
            <a:r>
              <a:rPr lang="en-US" sz="1800" b="0" i="0" u="none" strike="noStrike" baseline="0" dirty="0">
                <a:latin typeface="ProximaNova-Regular"/>
              </a:rPr>
              <a:t>You can may want to inform students that you want them to take a “gallery walk” to see how other groups placed their hexagons. They should circulate from one group’s work to another and then return to their own. As one might do in an art gallery, the goal is to look and not touch. As they do this, consider taking a photo of each group’s finished work.</a:t>
            </a:r>
            <a:endParaRPr lang="en-US" dirty="0"/>
          </a:p>
          <a:p>
            <a:endParaRPr lang="en-US" dirty="0"/>
          </a:p>
        </p:txBody>
      </p:sp>
      <p:sp>
        <p:nvSpPr>
          <p:cNvPr id="4" name="Slide Number Placeholder 3"/>
          <p:cNvSpPr>
            <a:spLocks noGrp="1"/>
          </p:cNvSpPr>
          <p:nvPr>
            <p:ph type="sldNum" sz="quarter" idx="5"/>
          </p:nvPr>
        </p:nvSpPr>
        <p:spPr/>
        <p:txBody>
          <a:bodyPr/>
          <a:lstStyle/>
          <a:p>
            <a:fld id="{90691B1C-A220-0746-A7D7-F3A73159E71F}" type="slidenum">
              <a:rPr lang="en-US" smtClean="0"/>
              <a:t>8</a:t>
            </a:fld>
            <a:endParaRPr lang="en-US"/>
          </a:p>
        </p:txBody>
      </p:sp>
    </p:spTree>
    <p:extLst>
      <p:ext uri="{BB962C8B-B14F-4D97-AF65-F5344CB8AC3E}">
        <p14:creationId xmlns:p14="http://schemas.microsoft.com/office/powerpoint/2010/main" val="324806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r>
              <a:rPr lang="en-US" sz="1800" b="0" i="0" u="none" strike="noStrike" baseline="0" dirty="0">
                <a:latin typeface="ProximaNova-Regular"/>
              </a:rPr>
              <a:t>Debrief the activity with the following questions, or provide each group with a copy of the </a:t>
            </a:r>
            <a:r>
              <a:rPr lang="en-US" sz="1800" b="1" i="0" u="none" strike="noStrike" baseline="0" dirty="0">
                <a:latin typeface="ProximaNova-Regular"/>
              </a:rPr>
              <a:t>Hexagonal Thinking Debrief </a:t>
            </a:r>
            <a:r>
              <a:rPr lang="en-US" sz="1800" b="0" i="0" u="none" strike="noStrike" baseline="0" dirty="0">
                <a:latin typeface="ProximaNova-Regular"/>
              </a:rPr>
              <a:t>to complete:</a:t>
            </a:r>
          </a:p>
          <a:p>
            <a:pPr algn="l"/>
            <a:endParaRPr lang="en-US" sz="1800" b="0" i="0" u="none" strike="noStrike" baseline="0" dirty="0">
              <a:latin typeface="MinionPro-Regular"/>
            </a:endParaRPr>
          </a:p>
          <a:p>
            <a:pPr algn="l"/>
            <a:r>
              <a:rPr lang="en-US" sz="1800" b="0" i="0" u="none" strike="noStrike" baseline="0" dirty="0">
                <a:latin typeface="ProximaNova-Regular"/>
              </a:rPr>
              <a:t>Placement:</a:t>
            </a:r>
          </a:p>
          <a:p>
            <a:pPr marL="285750" indent="-285750" algn="l">
              <a:buFont typeface="Arial" panose="020B0604020202020204" pitchFamily="34" charset="0"/>
              <a:buChar char="•"/>
            </a:pPr>
            <a:r>
              <a:rPr lang="en-US" sz="1800" b="0" i="0" u="none" strike="noStrike" baseline="0" dirty="0">
                <a:latin typeface="ProximaNova-Regular"/>
              </a:rPr>
              <a:t>Were you able to find a place for all of your hexagons? If not, how many could not be placed?</a:t>
            </a:r>
          </a:p>
          <a:p>
            <a:pPr marL="285750" indent="-285750" algn="l">
              <a:buFont typeface="Arial" panose="020B0604020202020204" pitchFamily="34" charset="0"/>
              <a:buChar char="•"/>
            </a:pPr>
            <a:r>
              <a:rPr lang="en-US" sz="1800" b="0" i="0" u="none" strike="noStrike" baseline="0" dirty="0">
                <a:latin typeface="ProximaNova-Regular"/>
              </a:rPr>
              <a:t>How would you describe your final shape? Compact with most hexagons touching? Loose with extensions?</a:t>
            </a:r>
          </a:p>
          <a:p>
            <a:pPr marL="285750" indent="-285750" algn="l">
              <a:buFont typeface="Arial" panose="020B0604020202020204" pitchFamily="34" charset="0"/>
              <a:buChar char="•"/>
            </a:pPr>
            <a:r>
              <a:rPr lang="en-US" sz="1800" b="0" i="0" u="none" strike="noStrike" baseline="0" dirty="0">
                <a:latin typeface="ProximaNova-Regular"/>
              </a:rPr>
              <a:t>Tell me about one of your central hexagons — one that is connected to six others. Why was it easy to make connections for that one?</a:t>
            </a:r>
          </a:p>
          <a:p>
            <a:pPr marL="285750" indent="-285750" algn="l">
              <a:buFont typeface="Arial" panose="020B0604020202020204" pitchFamily="34" charset="0"/>
              <a:buChar char="•"/>
            </a:pPr>
            <a:r>
              <a:rPr lang="en-US" sz="1800" b="0" i="0" u="none" strike="noStrike" baseline="0" dirty="0">
                <a:latin typeface="ProximaNova-Regular"/>
              </a:rPr>
              <a:t>Which hexagons were harder to fit than others? Why?</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0691B1C-A220-0746-A7D7-F3A73159E71F}" type="slidenum">
              <a:rPr lang="en-US" smtClean="0"/>
              <a:t>9</a:t>
            </a:fld>
            <a:endParaRPr lang="en-US"/>
          </a:p>
        </p:txBody>
      </p:sp>
    </p:spTree>
    <p:extLst>
      <p:ext uri="{BB962C8B-B14F-4D97-AF65-F5344CB8AC3E}">
        <p14:creationId xmlns:p14="http://schemas.microsoft.com/office/powerpoint/2010/main" val="2740334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C550D0-8346-427D-892F-7971E6EAF0E1}"/>
              </a:ext>
            </a:extLst>
          </p:cNvPr>
          <p:cNvSpPr/>
          <p:nvPr userDrawn="1"/>
        </p:nvSpPr>
        <p:spPr>
          <a:xfrm>
            <a:off x="710811" y="3713259"/>
            <a:ext cx="8433189" cy="1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F89CC9F-33DD-C84F-84BA-253B95D5CC95}"/>
              </a:ext>
            </a:extLst>
          </p:cNvPr>
          <p:cNvSpPr>
            <a:spLocks noGrp="1"/>
          </p:cNvSpPr>
          <p:nvPr>
            <p:ph type="ctrTitle" hasCustomPrompt="1"/>
          </p:nvPr>
        </p:nvSpPr>
        <p:spPr>
          <a:xfrm>
            <a:off x="778398" y="2288683"/>
            <a:ext cx="6858000" cy="1287873"/>
          </a:xfrm>
          <a:prstGeom prst="rect">
            <a:avLst/>
          </a:prstGeom>
        </p:spPr>
        <p:txBody>
          <a:bodyPr anchor="b">
            <a:normAutofit/>
          </a:bodyPr>
          <a:lstStyle>
            <a:lvl1pPr algn="l">
              <a:defRPr sz="4000" b="1" i="0">
                <a:solidFill>
                  <a:srgbClr val="505961"/>
                </a:solidFill>
                <a:latin typeface="Arial" panose="020B0604020202020204" pitchFamily="34" charset="0"/>
                <a:cs typeface="Arial" panose="020B0604020202020204" pitchFamily="34" charset="0"/>
              </a:defRPr>
            </a:lvl1pPr>
          </a:lstStyle>
          <a:p>
            <a:r>
              <a:rPr lang="en-US"/>
              <a:t>Presentation Title</a:t>
            </a:r>
          </a:p>
        </p:txBody>
      </p:sp>
      <p:sp>
        <p:nvSpPr>
          <p:cNvPr id="8" name="Subtitle 2">
            <a:extLst>
              <a:ext uri="{FF2B5EF4-FFF2-40B4-BE49-F238E27FC236}">
                <a16:creationId xmlns:a16="http://schemas.microsoft.com/office/drawing/2014/main" id="{3100B700-269E-0343-BB17-0375968FA259}"/>
              </a:ext>
            </a:extLst>
          </p:cNvPr>
          <p:cNvSpPr>
            <a:spLocks noGrp="1"/>
          </p:cNvSpPr>
          <p:nvPr>
            <p:ph type="subTitle" idx="1" hasCustomPrompt="1"/>
          </p:nvPr>
        </p:nvSpPr>
        <p:spPr>
          <a:xfrm>
            <a:off x="778398" y="4066225"/>
            <a:ext cx="3583858" cy="639161"/>
          </a:xfrm>
          <a:prstGeom prst="rect">
            <a:avLst/>
          </a:prstGeom>
        </p:spPr>
        <p:txBody>
          <a:bodyPr>
            <a:normAutofit/>
          </a:bodyPr>
          <a:lstStyle>
            <a:lvl1pPr marL="0" indent="0" algn="l">
              <a:buNone/>
              <a:defRPr sz="2000">
                <a:solidFill>
                  <a:srgbClr val="50596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Lorem Ipsum</a:t>
            </a:r>
          </a:p>
        </p:txBody>
      </p:sp>
      <p:cxnSp>
        <p:nvCxnSpPr>
          <p:cNvPr id="6" name="Straight Connector 5">
            <a:extLst>
              <a:ext uri="{FF2B5EF4-FFF2-40B4-BE49-F238E27FC236}">
                <a16:creationId xmlns:a16="http://schemas.microsoft.com/office/drawing/2014/main" id="{C84F4D59-D92D-429C-8F5E-A622644AEE20}"/>
              </a:ext>
            </a:extLst>
          </p:cNvPr>
          <p:cNvCxnSpPr/>
          <p:nvPr userDrawn="1"/>
        </p:nvCxnSpPr>
        <p:spPr>
          <a:xfrm>
            <a:off x="710811" y="3811784"/>
            <a:ext cx="8189844"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2" name="Picture 1" descr="A grey rectangular object with white text&#10;&#10;Description automatically generated">
            <a:extLst>
              <a:ext uri="{FF2B5EF4-FFF2-40B4-BE49-F238E27FC236}">
                <a16:creationId xmlns:a16="http://schemas.microsoft.com/office/drawing/2014/main" id="{D86FBB22-0715-BCC5-28E1-09D685C221E9}"/>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5620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0D9021-BF33-421E-B6FD-1C2C5CAFF8CD}"/>
              </a:ext>
            </a:extLst>
          </p:cNvPr>
          <p:cNvGrpSpPr/>
          <p:nvPr userDrawn="1"/>
        </p:nvGrpSpPr>
        <p:grpSpPr>
          <a:xfrm>
            <a:off x="0" y="914400"/>
            <a:ext cx="8173941" cy="174929"/>
            <a:chOff x="0" y="914400"/>
            <a:chExt cx="8173941" cy="174929"/>
          </a:xfrm>
        </p:grpSpPr>
        <p:sp>
          <p:nvSpPr>
            <p:cNvPr id="4" name="Rectangle 3">
              <a:extLst>
                <a:ext uri="{FF2B5EF4-FFF2-40B4-BE49-F238E27FC236}">
                  <a16:creationId xmlns:a16="http://schemas.microsoft.com/office/drawing/2014/main" id="{CC10FA2B-58EA-4691-87F7-E19719095F1E}"/>
                </a:ext>
              </a:extLst>
            </p:cNvPr>
            <p:cNvSpPr/>
            <p:nvPr userDrawn="1"/>
          </p:nvSpPr>
          <p:spPr>
            <a:xfrm>
              <a:off x="0" y="914400"/>
              <a:ext cx="8173941" cy="174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780BF89-63BD-4359-AB99-5DB20C3DF21C}"/>
                </a:ext>
              </a:extLst>
            </p:cNvPr>
            <p:cNvCxnSpPr>
              <a:cxnSpLocks/>
            </p:cNvCxnSpPr>
            <p:nvPr userDrawn="1"/>
          </p:nvCxnSpPr>
          <p:spPr>
            <a:xfrm>
              <a:off x="0" y="1004978"/>
              <a:ext cx="8105524"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2" name="Picture 1" descr="A screen shot of a computer&#10;&#10;Description automatically generated">
            <a:extLst>
              <a:ext uri="{FF2B5EF4-FFF2-40B4-BE49-F238E27FC236}">
                <a16:creationId xmlns:a16="http://schemas.microsoft.com/office/drawing/2014/main" id="{60F22A0A-646B-1067-E764-80F47D2E5B01}"/>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AA913285-206A-43E5-3486-8A649E3F6F24}"/>
              </a:ext>
            </a:extLst>
          </p:cNvPr>
          <p:cNvSpPr txBox="1">
            <a:spLocks/>
          </p:cNvSpPr>
          <p:nvPr userDrawn="1"/>
        </p:nvSpPr>
        <p:spPr>
          <a:xfrm>
            <a:off x="131188" y="6288626"/>
            <a:ext cx="4077130" cy="2743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i="0" kern="1200">
                <a:solidFill>
                  <a:srgbClr val="505961"/>
                </a:solidFill>
                <a:latin typeface="Arial" panose="020B0604020202020204" pitchFamily="34" charset="0"/>
                <a:ea typeface="+mj-ea"/>
                <a:cs typeface="Arial" panose="020B0604020202020204" pitchFamily="34" charset="0"/>
              </a:defRPr>
            </a:lvl1pPr>
          </a:lstStyle>
          <a:p>
            <a:r>
              <a:rPr lang="en-US" sz="770" b="0" dirty="0">
                <a:solidFill>
                  <a:schemeClr val="tx1"/>
                </a:solidFill>
                <a:effectLst/>
                <a:latin typeface="Arial" panose="020B0604020202020204" pitchFamily="34" charset="0"/>
                <a:cs typeface="Arial" panose="020B0604020202020204" pitchFamily="34" charset="0"/>
              </a:rPr>
              <a:t>Copyright © 2024 National Endowment for Financial Education. All rights reserved.</a:t>
            </a:r>
          </a:p>
        </p:txBody>
      </p:sp>
      <p:sp>
        <p:nvSpPr>
          <p:cNvPr id="10" name="Content Placeholder 2">
            <a:extLst>
              <a:ext uri="{FF2B5EF4-FFF2-40B4-BE49-F238E27FC236}">
                <a16:creationId xmlns:a16="http://schemas.microsoft.com/office/drawing/2014/main" id="{93F37416-F948-33E6-085A-DC2998834280}"/>
              </a:ext>
            </a:extLst>
          </p:cNvPr>
          <p:cNvSpPr>
            <a:spLocks noGrp="1"/>
          </p:cNvSpPr>
          <p:nvPr>
            <p:ph sz="half" idx="1" hasCustomPrompt="1"/>
          </p:nvPr>
        </p:nvSpPr>
        <p:spPr>
          <a:xfrm>
            <a:off x="959475" y="1341913"/>
            <a:ext cx="6858000" cy="4835052"/>
          </a:xfrm>
          <a:prstGeom prst="rect">
            <a:avLst/>
          </a:prstGeom>
        </p:spPr>
        <p:txBody>
          <a:bodyPr>
            <a:normAutofit/>
          </a:bodyPr>
          <a:lstStyle>
            <a:lvl1pPr marL="0" indent="0">
              <a:lnSpc>
                <a:spcPct val="150000"/>
              </a:lnSpc>
              <a:buFont typeface="Arial" panose="020B0604020202020204" pitchFamily="34" charset="0"/>
              <a:buNone/>
              <a:defRPr sz="2000">
                <a:solidFill>
                  <a:srgbClr val="505961"/>
                </a:solidFill>
                <a:latin typeface="Arial" panose="020B0604020202020204" pitchFamily="34" charset="0"/>
                <a:cs typeface="Arial" panose="020B0604020202020204" pitchFamily="34" charset="0"/>
              </a:defRPr>
            </a:lvl1pPr>
            <a:lvl2pPr>
              <a:defRPr>
                <a:solidFill>
                  <a:srgbClr val="505961"/>
                </a:solidFill>
              </a:defRPr>
            </a:lvl2pPr>
            <a:lvl3pPr>
              <a:defRPr>
                <a:solidFill>
                  <a:srgbClr val="505961"/>
                </a:solidFill>
              </a:defRPr>
            </a:lvl3pPr>
            <a:lvl4pPr>
              <a:defRPr>
                <a:solidFill>
                  <a:srgbClr val="505961"/>
                </a:solidFill>
              </a:defRPr>
            </a:lvl4pPr>
            <a:lvl5pPr>
              <a:defRPr>
                <a:solidFill>
                  <a:srgbClr val="505961"/>
                </a:solidFill>
              </a:defRPr>
            </a:lvl5pPr>
          </a:lstStyle>
          <a:p>
            <a:pPr marL="0" indent="0">
              <a:buNone/>
            </a:pPr>
            <a:r>
              <a:rPr lang="en-US" dirty="0"/>
              <a:t>Standard Styling</a:t>
            </a:r>
          </a:p>
          <a:p>
            <a:r>
              <a:rPr lang="en-US" dirty="0"/>
              <a:t>Arial font (</a:t>
            </a:r>
            <a:r>
              <a:rPr lang="en-US" sz="1350" dirty="0"/>
              <a:t>standard for most computers</a:t>
            </a:r>
            <a:r>
              <a:rPr lang="en-US" dirty="0"/>
              <a:t>)</a:t>
            </a:r>
          </a:p>
          <a:p>
            <a:r>
              <a:rPr lang="en-US" dirty="0"/>
              <a:t>4:3 layout</a:t>
            </a:r>
          </a:p>
        </p:txBody>
      </p:sp>
      <p:sp>
        <p:nvSpPr>
          <p:cNvPr id="11" name="Slide Number Placeholder 5">
            <a:extLst>
              <a:ext uri="{FF2B5EF4-FFF2-40B4-BE49-F238E27FC236}">
                <a16:creationId xmlns:a16="http://schemas.microsoft.com/office/drawing/2014/main" id="{7138D4A7-ECC3-8E86-0803-FE6FB5F0640A}"/>
              </a:ext>
            </a:extLst>
          </p:cNvPr>
          <p:cNvSpPr>
            <a:spLocks noGrp="1"/>
          </p:cNvSpPr>
          <p:nvPr>
            <p:ph type="sldNum" sz="quarter" idx="4"/>
          </p:nvPr>
        </p:nvSpPr>
        <p:spPr>
          <a:xfrm>
            <a:off x="8522896" y="6488790"/>
            <a:ext cx="524055" cy="274324"/>
          </a:xfrm>
          <a:prstGeom prst="rect">
            <a:avLst/>
          </a:prstGeom>
        </p:spPr>
        <p:txBody>
          <a:bodyPr vert="horz" lIns="91440" tIns="45720" rIns="91440" bIns="45720" rtlCol="0" anchor="ctr"/>
          <a:lstStyle>
            <a:lvl1pPr algn="ctr">
              <a:defRPr sz="900">
                <a:solidFill>
                  <a:srgbClr val="505961"/>
                </a:solidFill>
                <a:latin typeface="Arial" panose="020B0604020202020204" pitchFamily="34" charset="0"/>
                <a:cs typeface="Arial" panose="020B0604020202020204" pitchFamily="34" charset="0"/>
              </a:defRPr>
            </a:lvl1pPr>
          </a:lstStyle>
          <a:p>
            <a:fld id="{64F12D03-C2F7-9845-A612-6A708C696EFE}" type="slidenum">
              <a:rPr lang="en-US" smtClean="0"/>
              <a:pPr/>
              <a:t>‹#›</a:t>
            </a:fld>
            <a:endParaRPr lang="en-US" dirty="0"/>
          </a:p>
        </p:txBody>
      </p:sp>
      <p:grpSp>
        <p:nvGrpSpPr>
          <p:cNvPr id="12" name="Group 11">
            <a:extLst>
              <a:ext uri="{FF2B5EF4-FFF2-40B4-BE49-F238E27FC236}">
                <a16:creationId xmlns:a16="http://schemas.microsoft.com/office/drawing/2014/main" id="{3E68CFA0-445A-C096-8CA4-C305C2108460}"/>
              </a:ext>
            </a:extLst>
          </p:cNvPr>
          <p:cNvGrpSpPr/>
          <p:nvPr userDrawn="1"/>
        </p:nvGrpSpPr>
        <p:grpSpPr>
          <a:xfrm>
            <a:off x="-7033" y="776751"/>
            <a:ext cx="8173941" cy="139231"/>
            <a:chOff x="0" y="914400"/>
            <a:chExt cx="8173941" cy="174929"/>
          </a:xfrm>
        </p:grpSpPr>
        <p:sp>
          <p:nvSpPr>
            <p:cNvPr id="13" name="Rectangle 12">
              <a:extLst>
                <a:ext uri="{FF2B5EF4-FFF2-40B4-BE49-F238E27FC236}">
                  <a16:creationId xmlns:a16="http://schemas.microsoft.com/office/drawing/2014/main" id="{1836720A-1157-68BD-61A4-FCA9D3519A7B}"/>
                </a:ext>
              </a:extLst>
            </p:cNvPr>
            <p:cNvSpPr/>
            <p:nvPr userDrawn="1"/>
          </p:nvSpPr>
          <p:spPr>
            <a:xfrm>
              <a:off x="0" y="914400"/>
              <a:ext cx="8173941" cy="174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4909885-D533-6E91-967D-DBC7DE4B08A6}"/>
                </a:ext>
              </a:extLst>
            </p:cNvPr>
            <p:cNvCxnSpPr>
              <a:cxnSpLocks/>
            </p:cNvCxnSpPr>
            <p:nvPr userDrawn="1"/>
          </p:nvCxnSpPr>
          <p:spPr>
            <a:xfrm>
              <a:off x="0" y="1004978"/>
              <a:ext cx="8105524"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5" name="Title 1">
            <a:extLst>
              <a:ext uri="{FF2B5EF4-FFF2-40B4-BE49-F238E27FC236}">
                <a16:creationId xmlns:a16="http://schemas.microsoft.com/office/drawing/2014/main" id="{BD752F2B-507F-C35F-B3A4-7943F52B390F}"/>
              </a:ext>
            </a:extLst>
          </p:cNvPr>
          <p:cNvSpPr>
            <a:spLocks noGrp="1"/>
          </p:cNvSpPr>
          <p:nvPr>
            <p:ph type="ctrTitle" hasCustomPrompt="1"/>
          </p:nvPr>
        </p:nvSpPr>
        <p:spPr>
          <a:xfrm>
            <a:off x="959475" y="-80970"/>
            <a:ext cx="6858000" cy="782273"/>
          </a:xfrm>
          <a:prstGeom prst="rect">
            <a:avLst/>
          </a:prstGeom>
        </p:spPr>
        <p:txBody>
          <a:bodyPr anchor="b">
            <a:normAutofit/>
          </a:bodyPr>
          <a:lstStyle>
            <a:lvl1pPr algn="l">
              <a:defRPr sz="2400" b="1" i="0">
                <a:solidFill>
                  <a:srgbClr val="505961"/>
                </a:solidFill>
                <a:latin typeface="Arial" panose="020B0604020202020204" pitchFamily="34" charset="0"/>
                <a:cs typeface="Arial" panose="020B0604020202020204" pitchFamily="34" charset="0"/>
              </a:defRPr>
            </a:lvl1pPr>
          </a:lstStyle>
          <a:p>
            <a:r>
              <a:rPr lang="en-US" dirty="0"/>
              <a:t>Standard Layout</a:t>
            </a:r>
          </a:p>
        </p:txBody>
      </p:sp>
    </p:spTree>
    <p:extLst>
      <p:ext uri="{BB962C8B-B14F-4D97-AF65-F5344CB8AC3E}">
        <p14:creationId xmlns:p14="http://schemas.microsoft.com/office/powerpoint/2010/main" val="422637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F345006C-F7BD-A244-AB8B-1A9EA1B6A91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6" name="Picture Placeholder 15">
            <a:extLst>
              <a:ext uri="{FF2B5EF4-FFF2-40B4-BE49-F238E27FC236}">
                <a16:creationId xmlns:a16="http://schemas.microsoft.com/office/drawing/2014/main" id="{0D7B4ED1-9CF3-2D4C-B0BA-8A1E6D487E7F}"/>
              </a:ext>
            </a:extLst>
          </p:cNvPr>
          <p:cNvSpPr>
            <a:spLocks noGrp="1"/>
          </p:cNvSpPr>
          <p:nvPr>
            <p:ph type="pic" sz="quarter" idx="10"/>
          </p:nvPr>
        </p:nvSpPr>
        <p:spPr>
          <a:xfrm>
            <a:off x="0" y="880534"/>
            <a:ext cx="9144000" cy="5725407"/>
          </a:xfrm>
        </p:spPr>
        <p:txBody>
          <a:bodyPr/>
          <a:lstStyle/>
          <a:p>
            <a:endParaRPr lang="en-US"/>
          </a:p>
        </p:txBody>
      </p:sp>
      <p:sp>
        <p:nvSpPr>
          <p:cNvPr id="10" name="Slide Number Placeholder 5">
            <a:extLst>
              <a:ext uri="{FF2B5EF4-FFF2-40B4-BE49-F238E27FC236}">
                <a16:creationId xmlns:a16="http://schemas.microsoft.com/office/drawing/2014/main" id="{59994299-5EFA-BD4C-988E-DBF079462721}"/>
              </a:ext>
            </a:extLst>
          </p:cNvPr>
          <p:cNvSpPr>
            <a:spLocks noGrp="1"/>
          </p:cNvSpPr>
          <p:nvPr>
            <p:ph type="sldNum" sz="quarter" idx="4"/>
          </p:nvPr>
        </p:nvSpPr>
        <p:spPr>
          <a:xfrm>
            <a:off x="6972300" y="6583676"/>
            <a:ext cx="2057400" cy="274324"/>
          </a:xfrm>
          <a:prstGeom prst="rect">
            <a:avLst/>
          </a:prstGeom>
        </p:spPr>
        <p:txBody>
          <a:bodyPr vert="horz" lIns="91440" tIns="45720" rIns="91440" bIns="45720" rtlCol="0" anchor="ctr"/>
          <a:lstStyle>
            <a:lvl1pPr algn="r">
              <a:defRPr sz="900">
                <a:solidFill>
                  <a:srgbClr val="505961"/>
                </a:solidFill>
                <a:latin typeface="Arial" panose="020B0604020202020204" pitchFamily="34" charset="0"/>
                <a:cs typeface="Arial" panose="020B0604020202020204" pitchFamily="34" charset="0"/>
              </a:defRPr>
            </a:lvl1pPr>
          </a:lstStyle>
          <a:p>
            <a:fld id="{64F12D03-C2F7-9845-A612-6A708C696EFE}" type="slidenum">
              <a:rPr lang="en-US" smtClean="0"/>
              <a:pPr/>
              <a:t>‹#›</a:t>
            </a:fld>
            <a:endParaRPr lang="en-US"/>
          </a:p>
        </p:txBody>
      </p:sp>
      <p:sp>
        <p:nvSpPr>
          <p:cNvPr id="17" name="Title 1">
            <a:extLst>
              <a:ext uri="{FF2B5EF4-FFF2-40B4-BE49-F238E27FC236}">
                <a16:creationId xmlns:a16="http://schemas.microsoft.com/office/drawing/2014/main" id="{01C54859-047E-B548-9513-E6ABDAB7D2C6}"/>
              </a:ext>
            </a:extLst>
          </p:cNvPr>
          <p:cNvSpPr>
            <a:spLocks noGrp="1"/>
          </p:cNvSpPr>
          <p:nvPr>
            <p:ph type="ctrTitle" hasCustomPrompt="1"/>
          </p:nvPr>
        </p:nvSpPr>
        <p:spPr>
          <a:xfrm>
            <a:off x="959475" y="62723"/>
            <a:ext cx="6858000" cy="782273"/>
          </a:xfrm>
          <a:prstGeom prst="rect">
            <a:avLst/>
          </a:prstGeom>
        </p:spPr>
        <p:txBody>
          <a:bodyPr anchor="b">
            <a:normAutofit/>
          </a:bodyPr>
          <a:lstStyle>
            <a:lvl1pPr algn="l">
              <a:defRPr sz="3000" b="1" i="0">
                <a:solidFill>
                  <a:srgbClr val="505961"/>
                </a:solidFill>
                <a:latin typeface="Arial" panose="020B0604020202020204" pitchFamily="34" charset="0"/>
                <a:cs typeface="Arial" panose="020B0604020202020204" pitchFamily="34" charset="0"/>
              </a:defRPr>
            </a:lvl1pPr>
          </a:lstStyle>
          <a:p>
            <a:r>
              <a:rPr lang="en-US"/>
              <a:t>Title if needed</a:t>
            </a:r>
          </a:p>
        </p:txBody>
      </p:sp>
    </p:spTree>
    <p:extLst>
      <p:ext uri="{BB962C8B-B14F-4D97-AF65-F5344CB8AC3E}">
        <p14:creationId xmlns:p14="http://schemas.microsoft.com/office/powerpoint/2010/main" val="174981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38F37F-2D8A-5A48-9072-045E27BE5CA8}"/>
              </a:ext>
            </a:extLst>
          </p:cNvPr>
          <p:cNvSpPr>
            <a:spLocks noGrp="1"/>
          </p:cNvSpPr>
          <p:nvPr>
            <p:ph type="sldNum" sz="quarter" idx="10"/>
          </p:nvPr>
        </p:nvSpPr>
        <p:spPr/>
        <p:txBody>
          <a:bodyPr/>
          <a:lstStyle/>
          <a:p>
            <a:fld id="{64F12D03-C2F7-9845-A612-6A708C696EFE}" type="slidenum">
              <a:rPr lang="en-US" smtClean="0"/>
              <a:pPr/>
              <a:t>‹#›</a:t>
            </a:fld>
            <a:endParaRPr lang="en-US"/>
          </a:p>
        </p:txBody>
      </p:sp>
      <p:graphicFrame>
        <p:nvGraphicFramePr>
          <p:cNvPr id="4" name="Table 3">
            <a:extLst>
              <a:ext uri="{FF2B5EF4-FFF2-40B4-BE49-F238E27FC236}">
                <a16:creationId xmlns:a16="http://schemas.microsoft.com/office/drawing/2014/main" id="{E86C1AED-19CE-DF47-B6AF-CC7C13E2A825}"/>
              </a:ext>
            </a:extLst>
          </p:cNvPr>
          <p:cNvGraphicFramePr>
            <a:graphicFrameLocks noGrp="1"/>
          </p:cNvGraphicFramePr>
          <p:nvPr userDrawn="1">
            <p:extLst>
              <p:ext uri="{D42A27DB-BD31-4B8C-83A1-F6EECF244321}">
                <p14:modId xmlns:p14="http://schemas.microsoft.com/office/powerpoint/2010/main" val="3585993169"/>
              </p:ext>
            </p:extLst>
          </p:nvPr>
        </p:nvGraphicFramePr>
        <p:xfrm>
          <a:off x="754626" y="1789509"/>
          <a:ext cx="2860170" cy="3371412"/>
        </p:xfrm>
        <a:graphic>
          <a:graphicData uri="http://schemas.openxmlformats.org/drawingml/2006/table">
            <a:tbl>
              <a:tblPr firstRow="1" bandRow="1">
                <a:tableStyleId>{5C22544A-7EE6-4342-B048-85BDC9FD1C3A}</a:tableStyleId>
              </a:tblPr>
              <a:tblGrid>
                <a:gridCol w="953390">
                  <a:extLst>
                    <a:ext uri="{9D8B030D-6E8A-4147-A177-3AD203B41FA5}">
                      <a16:colId xmlns:a16="http://schemas.microsoft.com/office/drawing/2014/main" val="537157597"/>
                    </a:ext>
                  </a:extLst>
                </a:gridCol>
                <a:gridCol w="953390">
                  <a:extLst>
                    <a:ext uri="{9D8B030D-6E8A-4147-A177-3AD203B41FA5}">
                      <a16:colId xmlns:a16="http://schemas.microsoft.com/office/drawing/2014/main" val="2768162116"/>
                    </a:ext>
                  </a:extLst>
                </a:gridCol>
                <a:gridCol w="953390">
                  <a:extLst>
                    <a:ext uri="{9D8B030D-6E8A-4147-A177-3AD203B41FA5}">
                      <a16:colId xmlns:a16="http://schemas.microsoft.com/office/drawing/2014/main" val="4013695773"/>
                    </a:ext>
                  </a:extLst>
                </a:gridCol>
              </a:tblGrid>
              <a:tr h="842853">
                <a:tc gridSpan="3">
                  <a:txBody>
                    <a:bodyPr/>
                    <a:lstStyle/>
                    <a:p>
                      <a:pPr algn="ctr"/>
                      <a:r>
                        <a:rPr lang="en-US">
                          <a:latin typeface="Arial" panose="020B0604020202020204" pitchFamily="34" charset="0"/>
                          <a:cs typeface="Arial" panose="020B0604020202020204" pitchFamily="34" charset="0"/>
                        </a:rPr>
                        <a:t>Lorem Ipsum</a:t>
                      </a:r>
                    </a:p>
                  </a:txBody>
                  <a:tcPr marL="68580" marR="6858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483980"/>
                  </a:ext>
                </a:extLst>
              </a:tr>
              <a:tr h="842853">
                <a:tc>
                  <a:txBody>
                    <a:bodyPr/>
                    <a:lstStyle/>
                    <a:p>
                      <a:pPr algn="ctr"/>
                      <a:r>
                        <a:rPr lang="en-US" sz="1400">
                          <a:latin typeface="Arial" panose="020B0604020202020204" pitchFamily="34" charset="0"/>
                          <a:cs typeface="Arial" panose="020B0604020202020204" pitchFamily="34" charset="0"/>
                        </a:rPr>
                        <a:t>Lorem</a:t>
                      </a:r>
                    </a:p>
                  </a:txBody>
                  <a:tcPr marL="68580" marR="68580" anchor="ctr"/>
                </a:tc>
                <a:tc>
                  <a:txBody>
                    <a:bodyPr/>
                    <a:lstStyle/>
                    <a:p>
                      <a:pPr algn="ctr"/>
                      <a:r>
                        <a:rPr lang="en-US" sz="1400">
                          <a:latin typeface="Arial" panose="020B0604020202020204" pitchFamily="34" charset="0"/>
                          <a:cs typeface="Arial" panose="020B0604020202020204" pitchFamily="34" charset="0"/>
                        </a:rPr>
                        <a:t>Ipsum</a:t>
                      </a:r>
                    </a:p>
                  </a:txBody>
                  <a:tcPr marL="68580" marR="68580" anchor="ctr"/>
                </a:tc>
                <a:tc>
                  <a:txBody>
                    <a:bodyPr/>
                    <a:lstStyle/>
                    <a:p>
                      <a:pPr algn="ctr"/>
                      <a:r>
                        <a:rPr lang="en-US" sz="1400">
                          <a:latin typeface="Arial" panose="020B0604020202020204" pitchFamily="34" charset="0"/>
                          <a:cs typeface="Arial" panose="020B0604020202020204" pitchFamily="34" charset="0"/>
                        </a:rPr>
                        <a:t>Lorem</a:t>
                      </a:r>
                    </a:p>
                  </a:txBody>
                  <a:tcPr marL="68580" marR="68580" anchor="ctr"/>
                </a:tc>
                <a:extLst>
                  <a:ext uri="{0D108BD9-81ED-4DB2-BD59-A6C34878D82A}">
                    <a16:rowId xmlns:a16="http://schemas.microsoft.com/office/drawing/2014/main" val="1267599176"/>
                  </a:ext>
                </a:extLst>
              </a:tr>
              <a:tr h="842853">
                <a:tc>
                  <a:txBody>
                    <a:bodyPr/>
                    <a:lstStyle/>
                    <a:p>
                      <a:pPr algn="ctr"/>
                      <a:r>
                        <a:rPr lang="en-US" sz="1400">
                          <a:latin typeface="Arial" panose="020B0604020202020204" pitchFamily="34" charset="0"/>
                          <a:cs typeface="Arial" panose="020B0604020202020204" pitchFamily="34" charset="0"/>
                        </a:rPr>
                        <a:t>Ipsum</a:t>
                      </a:r>
                    </a:p>
                  </a:txBody>
                  <a:tcPr marL="68580" marR="68580" anchor="ctr"/>
                </a:tc>
                <a:tc>
                  <a:txBody>
                    <a:bodyPr/>
                    <a:lstStyle/>
                    <a:p>
                      <a:pPr algn="ctr"/>
                      <a:r>
                        <a:rPr lang="en-US" sz="1400">
                          <a:latin typeface="Arial" panose="020B0604020202020204" pitchFamily="34" charset="0"/>
                          <a:cs typeface="Arial" panose="020B0604020202020204" pitchFamily="34" charset="0"/>
                        </a:rPr>
                        <a:t>Lorem</a:t>
                      </a:r>
                    </a:p>
                  </a:txBody>
                  <a:tcPr marL="68580" marR="68580" anchor="ctr"/>
                </a:tc>
                <a:tc>
                  <a:txBody>
                    <a:bodyPr/>
                    <a:lstStyle/>
                    <a:p>
                      <a:pPr algn="ctr"/>
                      <a:r>
                        <a:rPr lang="en-US" sz="1400">
                          <a:latin typeface="Arial" panose="020B0604020202020204" pitchFamily="34" charset="0"/>
                          <a:cs typeface="Arial" panose="020B0604020202020204" pitchFamily="34" charset="0"/>
                        </a:rPr>
                        <a:t>Ipsum</a:t>
                      </a:r>
                    </a:p>
                  </a:txBody>
                  <a:tcPr marL="68580" marR="68580" anchor="ctr"/>
                </a:tc>
                <a:extLst>
                  <a:ext uri="{0D108BD9-81ED-4DB2-BD59-A6C34878D82A}">
                    <a16:rowId xmlns:a16="http://schemas.microsoft.com/office/drawing/2014/main" val="2139988896"/>
                  </a:ext>
                </a:extLst>
              </a:tr>
              <a:tr h="842853">
                <a:tc>
                  <a:txBody>
                    <a:bodyPr/>
                    <a:lstStyle/>
                    <a:p>
                      <a:pPr algn="ctr"/>
                      <a:r>
                        <a:rPr lang="en-US" sz="1400">
                          <a:latin typeface="Arial" panose="020B0604020202020204" pitchFamily="34" charset="0"/>
                          <a:cs typeface="Arial" panose="020B0604020202020204" pitchFamily="34" charset="0"/>
                        </a:rPr>
                        <a:t>Lorem</a:t>
                      </a:r>
                    </a:p>
                  </a:txBody>
                  <a:tcPr marL="68580" marR="68580" anchor="ctr"/>
                </a:tc>
                <a:tc>
                  <a:txBody>
                    <a:bodyPr/>
                    <a:lstStyle/>
                    <a:p>
                      <a:pPr algn="ctr"/>
                      <a:r>
                        <a:rPr lang="en-US" sz="1400">
                          <a:latin typeface="Arial" panose="020B0604020202020204" pitchFamily="34" charset="0"/>
                          <a:cs typeface="Arial" panose="020B0604020202020204" pitchFamily="34" charset="0"/>
                        </a:rPr>
                        <a:t>Ipsum</a:t>
                      </a:r>
                    </a:p>
                  </a:txBody>
                  <a:tcPr marL="68580" marR="68580" anchor="ctr"/>
                </a:tc>
                <a:tc>
                  <a:txBody>
                    <a:bodyPr/>
                    <a:lstStyle/>
                    <a:p>
                      <a:pPr algn="ctr"/>
                      <a:r>
                        <a:rPr lang="en-US" sz="1400">
                          <a:latin typeface="Arial" panose="020B0604020202020204" pitchFamily="34" charset="0"/>
                          <a:cs typeface="Arial" panose="020B0604020202020204" pitchFamily="34" charset="0"/>
                        </a:rPr>
                        <a:t>Lorem</a:t>
                      </a:r>
                    </a:p>
                  </a:txBody>
                  <a:tcPr marL="68580" marR="68580" anchor="ctr"/>
                </a:tc>
                <a:extLst>
                  <a:ext uri="{0D108BD9-81ED-4DB2-BD59-A6C34878D82A}">
                    <a16:rowId xmlns:a16="http://schemas.microsoft.com/office/drawing/2014/main" val="3020770064"/>
                  </a:ext>
                </a:extLst>
              </a:tr>
            </a:tbl>
          </a:graphicData>
        </a:graphic>
      </p:graphicFrame>
      <p:graphicFrame>
        <p:nvGraphicFramePr>
          <p:cNvPr id="6" name="Chart 5">
            <a:extLst>
              <a:ext uri="{FF2B5EF4-FFF2-40B4-BE49-F238E27FC236}">
                <a16:creationId xmlns:a16="http://schemas.microsoft.com/office/drawing/2014/main" id="{344D13B6-8CFD-364C-BE2D-427E7A25D9C8}"/>
              </a:ext>
            </a:extLst>
          </p:cNvPr>
          <p:cNvGraphicFramePr/>
          <p:nvPr userDrawn="1">
            <p:extLst>
              <p:ext uri="{D42A27DB-BD31-4B8C-83A1-F6EECF244321}">
                <p14:modId xmlns:p14="http://schemas.microsoft.com/office/powerpoint/2010/main" val="4208711608"/>
              </p:ext>
            </p:extLst>
          </p:nvPr>
        </p:nvGraphicFramePr>
        <p:xfrm>
          <a:off x="3963390" y="1338247"/>
          <a:ext cx="4573979" cy="4502181"/>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216FB789-C94D-AB40-8166-159688AF4C05}"/>
              </a:ext>
            </a:extLst>
          </p:cNvPr>
          <p:cNvSpPr>
            <a:spLocks noGrp="1"/>
          </p:cNvSpPr>
          <p:nvPr>
            <p:ph type="ctrTitle" hasCustomPrompt="1"/>
          </p:nvPr>
        </p:nvSpPr>
        <p:spPr>
          <a:xfrm>
            <a:off x="754626" y="335062"/>
            <a:ext cx="3588774" cy="782273"/>
          </a:xfrm>
          <a:prstGeom prst="rect">
            <a:avLst/>
          </a:prstGeom>
        </p:spPr>
        <p:txBody>
          <a:bodyPr anchor="b">
            <a:normAutofit/>
          </a:bodyPr>
          <a:lstStyle>
            <a:lvl1pPr algn="l">
              <a:defRPr sz="3000" b="1" i="0">
                <a:solidFill>
                  <a:srgbClr val="505961"/>
                </a:solidFill>
                <a:latin typeface="Arial" panose="020B0604020202020204" pitchFamily="34" charset="0"/>
                <a:cs typeface="Arial" panose="020B0604020202020204" pitchFamily="34" charset="0"/>
              </a:defRPr>
            </a:lvl1pPr>
          </a:lstStyle>
          <a:p>
            <a:r>
              <a:rPr lang="en-US"/>
              <a:t>Examples</a:t>
            </a:r>
          </a:p>
        </p:txBody>
      </p:sp>
    </p:spTree>
    <p:extLst>
      <p:ext uri="{BB962C8B-B14F-4D97-AF65-F5344CB8AC3E}">
        <p14:creationId xmlns:p14="http://schemas.microsoft.com/office/powerpoint/2010/main" val="129564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ndp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C586-DF74-1943-9405-65B584670780}"/>
              </a:ext>
            </a:extLst>
          </p:cNvPr>
          <p:cNvSpPr>
            <a:spLocks noGrp="1"/>
          </p:cNvSpPr>
          <p:nvPr>
            <p:ph type="body" sz="quarter" idx="10" hasCustomPrompt="1"/>
          </p:nvPr>
        </p:nvSpPr>
        <p:spPr>
          <a:xfrm>
            <a:off x="516840" y="5620819"/>
            <a:ext cx="3455194" cy="526293"/>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emailaddress@nefe.org</a:t>
            </a:r>
            <a:endParaRPr lang="en-US"/>
          </a:p>
          <a:p>
            <a:pPr lvl="0"/>
            <a:endParaRPr lang="en-US"/>
          </a:p>
        </p:txBody>
      </p:sp>
      <p:sp>
        <p:nvSpPr>
          <p:cNvPr id="4" name="Text Placeholder 2">
            <a:extLst>
              <a:ext uri="{FF2B5EF4-FFF2-40B4-BE49-F238E27FC236}">
                <a16:creationId xmlns:a16="http://schemas.microsoft.com/office/drawing/2014/main" id="{DD5313B1-A797-FD4A-8D1B-43E8C6DD029C}"/>
              </a:ext>
            </a:extLst>
          </p:cNvPr>
          <p:cNvSpPr>
            <a:spLocks noGrp="1"/>
          </p:cNvSpPr>
          <p:nvPr>
            <p:ph type="body" sz="quarter" idx="11" hasCustomPrompt="1"/>
          </p:nvPr>
        </p:nvSpPr>
        <p:spPr>
          <a:xfrm>
            <a:off x="516840" y="5138591"/>
            <a:ext cx="3455194" cy="383789"/>
          </a:xfrm>
        </p:spPr>
        <p:txBody>
          <a:bodyPr>
            <a:normAutofit/>
          </a:bodyPr>
          <a:lstStyle>
            <a:lvl1pPr marL="0" indent="0" algn="l">
              <a:buNone/>
              <a:defRPr sz="2000" b="1">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p>
        </p:txBody>
      </p:sp>
      <p:sp>
        <p:nvSpPr>
          <p:cNvPr id="5" name="Text Placeholder 2">
            <a:extLst>
              <a:ext uri="{FF2B5EF4-FFF2-40B4-BE49-F238E27FC236}">
                <a16:creationId xmlns:a16="http://schemas.microsoft.com/office/drawing/2014/main" id="{925B9E87-B045-9C4E-AEF3-8E1D3F5B3EBA}"/>
              </a:ext>
            </a:extLst>
          </p:cNvPr>
          <p:cNvSpPr>
            <a:spLocks noGrp="1"/>
          </p:cNvSpPr>
          <p:nvPr>
            <p:ph type="body" sz="quarter" idx="12" hasCustomPrompt="1"/>
          </p:nvPr>
        </p:nvSpPr>
        <p:spPr>
          <a:xfrm>
            <a:off x="5496344" y="5138591"/>
            <a:ext cx="2435082" cy="298114"/>
          </a:xfrm>
        </p:spPr>
        <p:txBody>
          <a:bodyPr>
            <a:noAutofit/>
          </a:bodyPr>
          <a:lstStyle>
            <a:lvl1pPr marL="0" indent="0" algn="r">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handle</a:t>
            </a:r>
          </a:p>
        </p:txBody>
      </p:sp>
      <p:sp>
        <p:nvSpPr>
          <p:cNvPr id="6" name="Text Placeholder 2">
            <a:extLst>
              <a:ext uri="{FF2B5EF4-FFF2-40B4-BE49-F238E27FC236}">
                <a16:creationId xmlns:a16="http://schemas.microsoft.com/office/drawing/2014/main" id="{A368D700-89A7-2048-9722-EAA53265D3B4}"/>
              </a:ext>
            </a:extLst>
          </p:cNvPr>
          <p:cNvSpPr>
            <a:spLocks noGrp="1"/>
          </p:cNvSpPr>
          <p:nvPr>
            <p:ph type="body" sz="quarter" idx="13" hasCustomPrompt="1"/>
          </p:nvPr>
        </p:nvSpPr>
        <p:spPr>
          <a:xfrm>
            <a:off x="5496344" y="5585852"/>
            <a:ext cx="2435082" cy="298114"/>
          </a:xfrm>
        </p:spPr>
        <p:txBody>
          <a:bodyPr>
            <a:noAutofit/>
          </a:bodyPr>
          <a:lstStyle>
            <a:lvl1pPr marL="0" indent="0" algn="r">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handle</a:t>
            </a:r>
          </a:p>
        </p:txBody>
      </p:sp>
      <p:sp>
        <p:nvSpPr>
          <p:cNvPr id="7" name="Text Placeholder 2">
            <a:extLst>
              <a:ext uri="{FF2B5EF4-FFF2-40B4-BE49-F238E27FC236}">
                <a16:creationId xmlns:a16="http://schemas.microsoft.com/office/drawing/2014/main" id="{D09A0FFC-6EC3-0744-8489-844AA809E726}"/>
              </a:ext>
            </a:extLst>
          </p:cNvPr>
          <p:cNvSpPr>
            <a:spLocks noGrp="1"/>
          </p:cNvSpPr>
          <p:nvPr>
            <p:ph type="body" sz="quarter" idx="14" hasCustomPrompt="1"/>
          </p:nvPr>
        </p:nvSpPr>
        <p:spPr>
          <a:xfrm>
            <a:off x="5496344" y="6033113"/>
            <a:ext cx="2435082" cy="298114"/>
          </a:xfrm>
        </p:spPr>
        <p:txBody>
          <a:bodyPr>
            <a:noAutofit/>
          </a:bodyPr>
          <a:lstStyle>
            <a:lvl1pPr marL="0" indent="0" algn="r">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handle</a:t>
            </a:r>
          </a:p>
        </p:txBody>
      </p:sp>
    </p:spTree>
    <p:extLst>
      <p:ext uri="{BB962C8B-B14F-4D97-AF65-F5344CB8AC3E}">
        <p14:creationId xmlns:p14="http://schemas.microsoft.com/office/powerpoint/2010/main" val="3428385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12D03-C2F7-9845-A612-6A708C696EFE}" type="slidenum">
              <a:rPr lang="en-US" smtClean="0"/>
              <a:pPr/>
              <a:t>‹#›</a:t>
            </a:fld>
            <a:endParaRPr lang="en-US"/>
          </a:p>
        </p:txBody>
      </p:sp>
    </p:spTree>
    <p:extLst>
      <p:ext uri="{BB962C8B-B14F-4D97-AF65-F5344CB8AC3E}">
        <p14:creationId xmlns:p14="http://schemas.microsoft.com/office/powerpoint/2010/main" val="2893306079"/>
      </p:ext>
    </p:extLst>
  </p:cSld>
  <p:clrMap bg1="lt1" tx1="dk1" bg2="lt2" tx2="dk2" accent1="accent1" accent2="accent2" accent3="accent3" accent4="accent4" accent5="accent5" accent6="accent6" hlink="hlink" folHlink="folHlink"/>
  <p:sldLayoutIdLst>
    <p:sldLayoutId id="2147483668" r:id="rId1"/>
    <p:sldLayoutId id="2147483681" r:id="rId2"/>
    <p:sldLayoutId id="2147483690" r:id="rId3"/>
    <p:sldLayoutId id="2147483666" r:id="rId4"/>
    <p:sldLayoutId id="2147483691"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714D69-1807-3B73-516F-A803E4A24FE2}"/>
              </a:ext>
            </a:extLst>
          </p:cNvPr>
          <p:cNvSpPr>
            <a:spLocks noGrp="1"/>
          </p:cNvSpPr>
          <p:nvPr>
            <p:ph type="ctrTitle"/>
          </p:nvPr>
        </p:nvSpPr>
        <p:spPr>
          <a:xfrm>
            <a:off x="1142999" y="2110911"/>
            <a:ext cx="7273887" cy="626526"/>
          </a:xfrm>
        </p:spPr>
        <p:txBody>
          <a:bodyPr>
            <a:noAutofit/>
          </a:bodyPr>
          <a:lstStyle/>
          <a:p>
            <a:r>
              <a:rPr lang="en-US" sz="2800" dirty="0">
                <a:solidFill>
                  <a:schemeClr val="bg1"/>
                </a:solidFill>
              </a:rPr>
              <a:t>What Influences Financial Well-Being?</a:t>
            </a:r>
            <a:r>
              <a:rPr lang="en-US" sz="2800" dirty="0"/>
              <a:t>?</a:t>
            </a:r>
            <a:endParaRPr lang="en-US" sz="2600" dirty="0"/>
          </a:p>
        </p:txBody>
      </p:sp>
      <p:sp>
        <p:nvSpPr>
          <p:cNvPr id="7" name="Subtitle 2">
            <a:extLst>
              <a:ext uri="{FF2B5EF4-FFF2-40B4-BE49-F238E27FC236}">
                <a16:creationId xmlns:a16="http://schemas.microsoft.com/office/drawing/2014/main" id="{95A9F19A-7D30-1F08-8C3E-2E526A2DCC8F}"/>
              </a:ext>
            </a:extLst>
          </p:cNvPr>
          <p:cNvSpPr txBox="1">
            <a:spLocks/>
          </p:cNvSpPr>
          <p:nvPr/>
        </p:nvSpPr>
        <p:spPr>
          <a:xfrm>
            <a:off x="1143000" y="2737437"/>
            <a:ext cx="5703083" cy="5025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0596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nSpc>
                <a:spcPct val="115000"/>
              </a:lnSpc>
              <a:spcBef>
                <a:spcPts val="0"/>
              </a:spcBef>
            </a:pPr>
            <a:r>
              <a:rPr lang="en-US" sz="1400" dirty="0">
                <a:solidFill>
                  <a:schemeClr val="bg1"/>
                </a:solidFill>
                <a:latin typeface="Arial"/>
                <a:ea typeface="Calibri"/>
                <a:cs typeface="Arial"/>
              </a:rPr>
              <a:t>A Hexagonal Thinking Activity</a:t>
            </a:r>
            <a:endParaRPr lang="en-US" sz="1400" dirty="0">
              <a:solidFill>
                <a:schemeClr val="bg1"/>
              </a:solidFill>
              <a:ea typeface="Calibri" panose="020F0502020204030204" pitchFamily="34" charset="0"/>
            </a:endParaRPr>
          </a:p>
        </p:txBody>
      </p:sp>
      <p:sp>
        <p:nvSpPr>
          <p:cNvPr id="2" name="Title 1">
            <a:extLst>
              <a:ext uri="{FF2B5EF4-FFF2-40B4-BE49-F238E27FC236}">
                <a16:creationId xmlns:a16="http://schemas.microsoft.com/office/drawing/2014/main" id="{28435901-8056-28FB-C081-3177740E6369}"/>
              </a:ext>
            </a:extLst>
          </p:cNvPr>
          <p:cNvSpPr txBox="1">
            <a:spLocks/>
          </p:cNvSpPr>
          <p:nvPr/>
        </p:nvSpPr>
        <p:spPr>
          <a:xfrm>
            <a:off x="1142999" y="6226477"/>
            <a:ext cx="4077130" cy="2743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i="0" kern="1200">
                <a:solidFill>
                  <a:srgbClr val="505961"/>
                </a:solidFill>
                <a:latin typeface="Arial" panose="020B0604020202020204" pitchFamily="34" charset="0"/>
                <a:ea typeface="+mj-ea"/>
                <a:cs typeface="Arial" panose="020B0604020202020204" pitchFamily="34" charset="0"/>
              </a:defRPr>
            </a:lvl1pPr>
          </a:lstStyle>
          <a:p>
            <a:r>
              <a:rPr lang="en-US" sz="770" b="0" dirty="0">
                <a:solidFill>
                  <a:schemeClr val="bg1"/>
                </a:solidFill>
                <a:effectLst/>
                <a:latin typeface="Arial" panose="020B0604020202020204" pitchFamily="34" charset="0"/>
                <a:cs typeface="Arial" panose="020B0604020202020204" pitchFamily="34" charset="0"/>
              </a:rPr>
              <a:t>Copyright © 2024 National Endowment for Financial Education. All rights reserved.</a:t>
            </a:r>
          </a:p>
        </p:txBody>
      </p:sp>
    </p:spTree>
    <p:extLst>
      <p:ext uri="{BB962C8B-B14F-4D97-AF65-F5344CB8AC3E}">
        <p14:creationId xmlns:p14="http://schemas.microsoft.com/office/powerpoint/2010/main" val="380318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8A77-C0B3-CE09-8CA1-78DF237EBF27}"/>
              </a:ext>
            </a:extLst>
          </p:cNvPr>
          <p:cNvSpPr>
            <a:spLocks noGrp="1"/>
          </p:cNvSpPr>
          <p:nvPr>
            <p:ph type="ctrTitle"/>
          </p:nvPr>
        </p:nvSpPr>
        <p:spPr>
          <a:xfrm>
            <a:off x="959475" y="-80970"/>
            <a:ext cx="6858000" cy="782273"/>
          </a:xfrm>
        </p:spPr>
        <p:txBody>
          <a:bodyPr>
            <a:normAutofit/>
          </a:bodyPr>
          <a:lstStyle/>
          <a:p>
            <a:r>
              <a:rPr lang="en-US" dirty="0"/>
              <a:t>Let’s Debrief: Content</a:t>
            </a:r>
          </a:p>
        </p:txBody>
      </p:sp>
      <p:sp>
        <p:nvSpPr>
          <p:cNvPr id="7" name="Content Placeholder 1">
            <a:extLst>
              <a:ext uri="{FF2B5EF4-FFF2-40B4-BE49-F238E27FC236}">
                <a16:creationId xmlns:a16="http://schemas.microsoft.com/office/drawing/2014/main" id="{A48DD16D-B8F6-D33E-E3F3-B7B8D4467F96}"/>
              </a:ext>
            </a:extLst>
          </p:cNvPr>
          <p:cNvSpPr txBox="1">
            <a:spLocks/>
          </p:cNvSpPr>
          <p:nvPr/>
        </p:nvSpPr>
        <p:spPr>
          <a:xfrm>
            <a:off x="959475" y="1296810"/>
            <a:ext cx="7240942" cy="483505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0596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59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59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59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59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If you created your own hexagons, what were they and did you find good fits for them? </a:t>
            </a:r>
          </a:p>
          <a:p>
            <a:pPr marL="342900" indent="-342900">
              <a:buFont typeface="Arial" panose="020B0604020202020204" pitchFamily="34" charset="0"/>
              <a:buChar char="•"/>
            </a:pPr>
            <a:r>
              <a:rPr lang="en-US" dirty="0"/>
              <a:t>Which factors do you think would have a greater impact on a person’s financial well-being than others?</a:t>
            </a:r>
          </a:p>
          <a:p>
            <a:pPr marL="342900" indent="-342900">
              <a:buFont typeface="Arial" panose="020B0604020202020204" pitchFamily="34" charset="0"/>
              <a:buChar char="•"/>
            </a:pPr>
            <a:r>
              <a:rPr lang="en-US" dirty="0"/>
              <a:t>Which ones can be controlled by the individual?  Which cannot?</a:t>
            </a:r>
          </a:p>
        </p:txBody>
      </p:sp>
      <p:sp>
        <p:nvSpPr>
          <p:cNvPr id="2" name="Slide Number Placeholder 2">
            <a:extLst>
              <a:ext uri="{FF2B5EF4-FFF2-40B4-BE49-F238E27FC236}">
                <a16:creationId xmlns:a16="http://schemas.microsoft.com/office/drawing/2014/main" id="{92A75B41-2005-FEA2-454E-4AC525E344B8}"/>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10</a:t>
            </a:fld>
            <a:endParaRPr lang="en-US" dirty="0"/>
          </a:p>
        </p:txBody>
      </p:sp>
    </p:spTree>
    <p:extLst>
      <p:ext uri="{BB962C8B-B14F-4D97-AF65-F5344CB8AC3E}">
        <p14:creationId xmlns:p14="http://schemas.microsoft.com/office/powerpoint/2010/main" val="275360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BD1601-A44D-4E0D-8F5E-B4881D67915A}"/>
              </a:ext>
            </a:extLst>
          </p:cNvPr>
          <p:cNvSpPr>
            <a:spLocks noGrp="1"/>
          </p:cNvSpPr>
          <p:nvPr>
            <p:ph type="ctrTitle"/>
          </p:nvPr>
        </p:nvSpPr>
        <p:spPr>
          <a:xfrm>
            <a:off x="951854" y="152452"/>
            <a:ext cx="7971165" cy="782273"/>
          </a:xfrm>
        </p:spPr>
        <p:txBody>
          <a:bodyPr>
            <a:normAutofit/>
          </a:bodyPr>
          <a:lstStyle/>
          <a:p>
            <a:r>
              <a:rPr lang="en-US" dirty="0"/>
              <a:t>Core Elements of the Personal Finance Ecosystem</a:t>
            </a:r>
          </a:p>
        </p:txBody>
      </p:sp>
      <p:pic>
        <p:nvPicPr>
          <p:cNvPr id="2" name="Picture 1" descr="A diagram of a diagram of a diagram&#10;&#10;Description automatically generated with medium confidence">
            <a:extLst>
              <a:ext uri="{FF2B5EF4-FFF2-40B4-BE49-F238E27FC236}">
                <a16:creationId xmlns:a16="http://schemas.microsoft.com/office/drawing/2014/main" id="{6B5EE652-99CB-2D2F-B58E-31292366A44B}"/>
              </a:ext>
            </a:extLst>
          </p:cNvPr>
          <p:cNvPicPr>
            <a:picLocks noChangeAspect="1"/>
          </p:cNvPicPr>
          <p:nvPr/>
        </p:nvPicPr>
        <p:blipFill>
          <a:blip r:embed="rId3"/>
          <a:stretch>
            <a:fillRect/>
          </a:stretch>
        </p:blipFill>
        <p:spPr>
          <a:xfrm>
            <a:off x="849923" y="980552"/>
            <a:ext cx="6910754" cy="5236299"/>
          </a:xfrm>
          <a:prstGeom prst="rect">
            <a:avLst/>
          </a:prstGeom>
        </p:spPr>
      </p:pic>
      <p:sp>
        <p:nvSpPr>
          <p:cNvPr id="6" name="Slide Number Placeholder 2">
            <a:extLst>
              <a:ext uri="{FF2B5EF4-FFF2-40B4-BE49-F238E27FC236}">
                <a16:creationId xmlns:a16="http://schemas.microsoft.com/office/drawing/2014/main" id="{6AF48F4A-0F81-C02B-98C2-56BABC9F8CCC}"/>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11</a:t>
            </a:fld>
            <a:endParaRPr lang="en-US" dirty="0"/>
          </a:p>
        </p:txBody>
      </p:sp>
    </p:spTree>
    <p:extLst>
      <p:ext uri="{BB962C8B-B14F-4D97-AF65-F5344CB8AC3E}">
        <p14:creationId xmlns:p14="http://schemas.microsoft.com/office/powerpoint/2010/main" val="62081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venn diagram&#10;&#10;Description automatically generated">
            <a:extLst>
              <a:ext uri="{FF2B5EF4-FFF2-40B4-BE49-F238E27FC236}">
                <a16:creationId xmlns:a16="http://schemas.microsoft.com/office/drawing/2014/main" id="{20E7CA3E-7C73-4B14-B52D-6BE57A83B1FE}"/>
              </a:ext>
            </a:extLst>
          </p:cNvPr>
          <p:cNvPicPr>
            <a:picLocks noChangeAspect="1"/>
          </p:cNvPicPr>
          <p:nvPr/>
        </p:nvPicPr>
        <p:blipFill>
          <a:blip r:embed="rId3"/>
          <a:stretch>
            <a:fillRect/>
          </a:stretch>
        </p:blipFill>
        <p:spPr>
          <a:xfrm>
            <a:off x="5264451" y="1721151"/>
            <a:ext cx="3584127" cy="3584127"/>
          </a:xfrm>
          <a:prstGeom prst="rect">
            <a:avLst/>
          </a:prstGeom>
        </p:spPr>
      </p:pic>
      <p:sp>
        <p:nvSpPr>
          <p:cNvPr id="4" name="Title 3">
            <a:extLst>
              <a:ext uri="{FF2B5EF4-FFF2-40B4-BE49-F238E27FC236}">
                <a16:creationId xmlns:a16="http://schemas.microsoft.com/office/drawing/2014/main" id="{2E30C545-9777-4396-AED3-E94A71B9E92C}"/>
              </a:ext>
            </a:extLst>
          </p:cNvPr>
          <p:cNvSpPr>
            <a:spLocks noGrp="1"/>
          </p:cNvSpPr>
          <p:nvPr>
            <p:ph type="ctrTitle"/>
          </p:nvPr>
        </p:nvSpPr>
        <p:spPr>
          <a:xfrm>
            <a:off x="959475" y="-80970"/>
            <a:ext cx="6858000" cy="782273"/>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b="1" i="0" kern="1200">
                <a:solidFill>
                  <a:srgbClr val="505961"/>
                </a:solidFill>
                <a:effectLst/>
                <a:latin typeface="Arial" panose="020B0604020202020204" pitchFamily="34" charset="0"/>
                <a:ea typeface="+mj-ea"/>
                <a:cs typeface="Arial" panose="020B0604020202020204" pitchFamily="34" charset="0"/>
              </a:rPr>
              <a:t>Foundational Factors </a:t>
            </a:r>
            <a:endParaRPr lang="en-US"/>
          </a:p>
        </p:txBody>
      </p:sp>
      <p:sp>
        <p:nvSpPr>
          <p:cNvPr id="2" name="Content Placeholder 1">
            <a:extLst>
              <a:ext uri="{FF2B5EF4-FFF2-40B4-BE49-F238E27FC236}">
                <a16:creationId xmlns:a16="http://schemas.microsoft.com/office/drawing/2014/main" id="{3E2F87E8-AD76-9FE0-0C95-363D639EB5E9}"/>
              </a:ext>
            </a:extLst>
          </p:cNvPr>
          <p:cNvSpPr txBox="1">
            <a:spLocks/>
          </p:cNvSpPr>
          <p:nvPr/>
        </p:nvSpPr>
        <p:spPr>
          <a:xfrm>
            <a:off x="708767" y="1341438"/>
            <a:ext cx="4555685" cy="4835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pPr>
            <a:r>
              <a:rPr lang="en-US" sz="2000"/>
              <a:t>Wide variety of aspects that influence each part of the framework </a:t>
            </a:r>
          </a:p>
          <a:p>
            <a:pPr marL="342900" indent="-342900">
              <a:lnSpc>
                <a:spcPct val="100000"/>
              </a:lnSpc>
            </a:pPr>
            <a:r>
              <a:rPr lang="en-US" sz="2000"/>
              <a:t>Factors are relevant for all individuals, but uniquely influence each person</a:t>
            </a:r>
          </a:p>
          <a:p>
            <a:pPr marL="342900" indent="-342900">
              <a:lnSpc>
                <a:spcPct val="100000"/>
              </a:lnSpc>
            </a:pPr>
            <a:r>
              <a:rPr lang="en-US" sz="2000"/>
              <a:t>Includes both internal and external factors </a:t>
            </a:r>
            <a:endParaRPr lang="en-US" sz="2000" dirty="0"/>
          </a:p>
        </p:txBody>
      </p:sp>
      <p:sp>
        <p:nvSpPr>
          <p:cNvPr id="5" name="Slide Number Placeholder 2">
            <a:extLst>
              <a:ext uri="{FF2B5EF4-FFF2-40B4-BE49-F238E27FC236}">
                <a16:creationId xmlns:a16="http://schemas.microsoft.com/office/drawing/2014/main" id="{A54F834A-D173-B9CB-2637-2AE80AE0DCE0}"/>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12</a:t>
            </a:fld>
            <a:endParaRPr lang="en-US" dirty="0"/>
          </a:p>
        </p:txBody>
      </p:sp>
    </p:spTree>
    <p:extLst>
      <p:ext uri="{BB962C8B-B14F-4D97-AF65-F5344CB8AC3E}">
        <p14:creationId xmlns:p14="http://schemas.microsoft.com/office/powerpoint/2010/main" val="28509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AF6FC-14C3-40BB-8F0B-AE7CEC34F245}"/>
              </a:ext>
            </a:extLst>
          </p:cNvPr>
          <p:cNvSpPr>
            <a:spLocks noGrp="1"/>
          </p:cNvSpPr>
          <p:nvPr>
            <p:ph type="ctrTitle"/>
          </p:nvPr>
        </p:nvSpPr>
        <p:spPr>
          <a:xfrm>
            <a:off x="959475" y="-80970"/>
            <a:ext cx="6858000" cy="782273"/>
          </a:xfrm>
        </p:spPr>
        <p:txBody>
          <a:bodyPr/>
          <a:lstStyle/>
          <a:p>
            <a:r>
              <a:rPr lang="en-US" dirty="0"/>
              <a:t>Foundational Factors</a:t>
            </a:r>
          </a:p>
        </p:txBody>
      </p:sp>
      <p:sp>
        <p:nvSpPr>
          <p:cNvPr id="5" name="Content Placeholder 1">
            <a:extLst>
              <a:ext uri="{FF2B5EF4-FFF2-40B4-BE49-F238E27FC236}">
                <a16:creationId xmlns:a16="http://schemas.microsoft.com/office/drawing/2014/main" id="{E2EA5BED-D2AE-4014-4C1F-72A5737E823D}"/>
              </a:ext>
            </a:extLst>
          </p:cNvPr>
          <p:cNvSpPr txBox="1">
            <a:spLocks/>
          </p:cNvSpPr>
          <p:nvPr/>
        </p:nvSpPr>
        <p:spPr>
          <a:xfrm>
            <a:off x="959475" y="1341913"/>
            <a:ext cx="6858000" cy="483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General Skills and Competencies</a:t>
            </a:r>
          </a:p>
          <a:p>
            <a:pPr marL="0" indent="0">
              <a:buFont typeface="Arial" panose="020B0604020202020204" pitchFamily="34" charset="0"/>
              <a:buNone/>
            </a:pPr>
            <a:endParaRPr lang="en-US" b="1"/>
          </a:p>
          <a:p>
            <a:pPr marL="0" indent="0">
              <a:buFont typeface="Arial" panose="020B0604020202020204" pitchFamily="34" charset="0"/>
              <a:buNone/>
            </a:pPr>
            <a:r>
              <a:rPr lang="en-US" b="1"/>
              <a:t>Values and Beliefs</a:t>
            </a:r>
          </a:p>
          <a:p>
            <a:pPr marL="0" indent="0">
              <a:buFont typeface="Arial" panose="020B0604020202020204" pitchFamily="34" charset="0"/>
              <a:buNone/>
            </a:pPr>
            <a:endParaRPr lang="en-US" b="1"/>
          </a:p>
          <a:p>
            <a:pPr marL="0" indent="0">
              <a:buFont typeface="Arial" panose="020B0604020202020204" pitchFamily="34" charset="0"/>
              <a:buNone/>
            </a:pPr>
            <a:r>
              <a:rPr lang="en-US" b="1"/>
              <a:t>Family and Culture</a:t>
            </a:r>
          </a:p>
          <a:p>
            <a:pPr marL="0" indent="0">
              <a:buFont typeface="Arial" panose="020B0604020202020204" pitchFamily="34" charset="0"/>
              <a:buNone/>
            </a:pPr>
            <a:endParaRPr lang="en-US" b="1"/>
          </a:p>
          <a:p>
            <a:pPr marL="0" indent="0">
              <a:buFont typeface="Arial" panose="020B0604020202020204" pitchFamily="34" charset="0"/>
              <a:buNone/>
            </a:pPr>
            <a:r>
              <a:rPr lang="en-US" b="1"/>
              <a:t>Socioeconomics and Geography</a:t>
            </a:r>
            <a:endParaRPr lang="en-US" b="1" dirty="0"/>
          </a:p>
        </p:txBody>
      </p:sp>
      <p:pic>
        <p:nvPicPr>
          <p:cNvPr id="7" name="Picture 6" descr="Icon&#10;&#10;Description automatically generated">
            <a:extLst>
              <a:ext uri="{FF2B5EF4-FFF2-40B4-BE49-F238E27FC236}">
                <a16:creationId xmlns:a16="http://schemas.microsoft.com/office/drawing/2014/main" id="{1FA4F597-DA43-3FBD-0A3C-3E3106809208}"/>
              </a:ext>
            </a:extLst>
          </p:cNvPr>
          <p:cNvPicPr>
            <a:picLocks noChangeAspect="1"/>
          </p:cNvPicPr>
          <p:nvPr/>
        </p:nvPicPr>
        <p:blipFill>
          <a:blip r:embed="rId3"/>
          <a:stretch>
            <a:fillRect/>
          </a:stretch>
        </p:blipFill>
        <p:spPr>
          <a:xfrm>
            <a:off x="249807" y="3397768"/>
            <a:ext cx="685800" cy="685800"/>
          </a:xfrm>
          <a:prstGeom prst="rect">
            <a:avLst/>
          </a:prstGeom>
        </p:spPr>
      </p:pic>
      <p:pic>
        <p:nvPicPr>
          <p:cNvPr id="9" name="Picture 8" descr="Icon&#10;&#10;Description automatically generated">
            <a:extLst>
              <a:ext uri="{FF2B5EF4-FFF2-40B4-BE49-F238E27FC236}">
                <a16:creationId xmlns:a16="http://schemas.microsoft.com/office/drawing/2014/main" id="{249FF6F1-52D3-F290-C2B9-4B9325541CF0}"/>
              </a:ext>
            </a:extLst>
          </p:cNvPr>
          <p:cNvPicPr>
            <a:picLocks noChangeAspect="1"/>
          </p:cNvPicPr>
          <p:nvPr/>
        </p:nvPicPr>
        <p:blipFill>
          <a:blip r:embed="rId4"/>
          <a:stretch>
            <a:fillRect/>
          </a:stretch>
        </p:blipFill>
        <p:spPr>
          <a:xfrm>
            <a:off x="225939" y="1330106"/>
            <a:ext cx="685800" cy="685800"/>
          </a:xfrm>
          <a:prstGeom prst="rect">
            <a:avLst/>
          </a:prstGeom>
        </p:spPr>
      </p:pic>
      <p:pic>
        <p:nvPicPr>
          <p:cNvPr id="11" name="Picture 10" descr="Icon&#10;&#10;Description automatically generated">
            <a:extLst>
              <a:ext uri="{FF2B5EF4-FFF2-40B4-BE49-F238E27FC236}">
                <a16:creationId xmlns:a16="http://schemas.microsoft.com/office/drawing/2014/main" id="{522E6D2F-F253-E040-EDF7-8FD13A4ABF6C}"/>
              </a:ext>
            </a:extLst>
          </p:cNvPr>
          <p:cNvPicPr>
            <a:picLocks noChangeAspect="1"/>
          </p:cNvPicPr>
          <p:nvPr/>
        </p:nvPicPr>
        <p:blipFill>
          <a:blip r:embed="rId5"/>
          <a:stretch>
            <a:fillRect/>
          </a:stretch>
        </p:blipFill>
        <p:spPr>
          <a:xfrm>
            <a:off x="269249" y="4529300"/>
            <a:ext cx="685800" cy="685800"/>
          </a:xfrm>
          <a:prstGeom prst="rect">
            <a:avLst/>
          </a:prstGeom>
        </p:spPr>
      </p:pic>
      <p:pic>
        <p:nvPicPr>
          <p:cNvPr id="13" name="Picture 12" descr="Icon&#10;&#10;Description automatically generated">
            <a:extLst>
              <a:ext uri="{FF2B5EF4-FFF2-40B4-BE49-F238E27FC236}">
                <a16:creationId xmlns:a16="http://schemas.microsoft.com/office/drawing/2014/main" id="{DE07E7D7-55C1-390F-26E2-C581494F723B}"/>
              </a:ext>
            </a:extLst>
          </p:cNvPr>
          <p:cNvPicPr>
            <a:picLocks noChangeAspect="1"/>
          </p:cNvPicPr>
          <p:nvPr/>
        </p:nvPicPr>
        <p:blipFill>
          <a:blip r:embed="rId6"/>
          <a:stretch>
            <a:fillRect/>
          </a:stretch>
        </p:blipFill>
        <p:spPr>
          <a:xfrm>
            <a:off x="269249" y="2431533"/>
            <a:ext cx="685800" cy="685800"/>
          </a:xfrm>
          <a:prstGeom prst="rect">
            <a:avLst/>
          </a:prstGeom>
        </p:spPr>
      </p:pic>
      <p:sp>
        <p:nvSpPr>
          <p:cNvPr id="18" name="TextBox 17">
            <a:extLst>
              <a:ext uri="{FF2B5EF4-FFF2-40B4-BE49-F238E27FC236}">
                <a16:creationId xmlns:a16="http://schemas.microsoft.com/office/drawing/2014/main" id="{CB57C565-3BD6-5A73-C083-D0D1C68FC685}"/>
              </a:ext>
            </a:extLst>
          </p:cNvPr>
          <p:cNvSpPr txBox="1"/>
          <p:nvPr/>
        </p:nvSpPr>
        <p:spPr>
          <a:xfrm>
            <a:off x="959475" y="1754296"/>
            <a:ext cx="7572376" cy="523220"/>
          </a:xfrm>
          <a:prstGeom prst="rect">
            <a:avLst/>
          </a:prstGeom>
          <a:noFill/>
        </p:spPr>
        <p:txBody>
          <a:bodyPr wrap="square" lIns="91440" tIns="45720" rIns="91440" bIns="45720" rtlCol="0" anchor="t">
            <a:spAutoFit/>
          </a:bodyPr>
          <a:lstStyle/>
          <a:p>
            <a:r>
              <a:rPr lang="en-US" sz="1400" dirty="0">
                <a:latin typeface="Arial"/>
                <a:cs typeface="Arial"/>
              </a:rPr>
              <a:t>Includes basic literacy and numeracy, problem-solving skills, critical thinking, information literacy, executive function, self-advocacy, communication, and persistence.</a:t>
            </a:r>
            <a:endParaRPr lang="en-US" sz="1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7BF1D25-CABC-277E-6CCE-C2A565B45683}"/>
              </a:ext>
            </a:extLst>
          </p:cNvPr>
          <p:cNvSpPr txBox="1"/>
          <p:nvPr/>
        </p:nvSpPr>
        <p:spPr>
          <a:xfrm>
            <a:off x="959475" y="2774433"/>
            <a:ext cx="7572376" cy="523220"/>
          </a:xfrm>
          <a:prstGeom prst="rect">
            <a:avLst/>
          </a:prstGeom>
          <a:noFill/>
        </p:spPr>
        <p:txBody>
          <a:bodyPr wrap="square" lIns="91440" tIns="45720" rIns="91440" bIns="45720" rtlCol="0" anchor="t">
            <a:spAutoFit/>
          </a:bodyPr>
          <a:lstStyle/>
          <a:p>
            <a:r>
              <a:rPr lang="en-US" sz="1400" dirty="0">
                <a:latin typeface="Arial"/>
                <a:cs typeface="Arial"/>
              </a:rPr>
              <a:t>Includes internal factors like motivation, affect, attitudes, cognitive bias, time discounting, risk preference, stress, trust in the financial system, and other mental constructs.</a:t>
            </a:r>
            <a:endParaRPr lang="en-US" sz="1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67FE828-0006-0DF4-2C96-E7AEEABAEE96}"/>
              </a:ext>
            </a:extLst>
          </p:cNvPr>
          <p:cNvSpPr txBox="1"/>
          <p:nvPr/>
        </p:nvSpPr>
        <p:spPr>
          <a:xfrm>
            <a:off x="959475" y="4823971"/>
            <a:ext cx="7571232" cy="523220"/>
          </a:xfrm>
          <a:prstGeom prst="rect">
            <a:avLst/>
          </a:prstGeom>
          <a:noFill/>
        </p:spPr>
        <p:txBody>
          <a:bodyPr wrap="square" lIns="91440" tIns="45720" rIns="91440" bIns="45720" rtlCol="0" anchor="t">
            <a:spAutoFit/>
          </a:bodyPr>
          <a:lstStyle/>
          <a:p>
            <a:r>
              <a:rPr lang="en-US" sz="1400" dirty="0">
                <a:latin typeface="Arial"/>
                <a:cs typeface="Arial"/>
              </a:rPr>
              <a:t>Includes overarching factors like the state of the economy, socioeconomics and systemic inequality, and issues specific to a particular region or locale.</a:t>
            </a:r>
            <a:endParaRPr lang="en-US" sz="1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2ACB3D0-4968-AB12-B65A-6A8C59353684}"/>
              </a:ext>
            </a:extLst>
          </p:cNvPr>
          <p:cNvSpPr txBox="1"/>
          <p:nvPr/>
        </p:nvSpPr>
        <p:spPr>
          <a:xfrm>
            <a:off x="959475" y="3802929"/>
            <a:ext cx="7571232" cy="307777"/>
          </a:xfrm>
          <a:prstGeom prst="rect">
            <a:avLst/>
          </a:prstGeom>
          <a:noFill/>
        </p:spPr>
        <p:txBody>
          <a:bodyPr wrap="square" lIns="91440" tIns="45720" rIns="91440" bIns="45720" rtlCol="0" anchor="t">
            <a:spAutoFit/>
          </a:bodyPr>
          <a:lstStyle/>
          <a:p>
            <a:r>
              <a:rPr lang="en-US" sz="1400" dirty="0">
                <a:latin typeface="Arial"/>
                <a:cs typeface="Arial"/>
              </a:rPr>
              <a:t>Includes personal factors like family socialization, family composition, and culture.</a:t>
            </a:r>
            <a:endParaRPr lang="en-US" sz="1400" dirty="0">
              <a:latin typeface="Arial" panose="020B0604020202020204" pitchFamily="34" charset="0"/>
              <a:cs typeface="Arial" panose="020B0604020202020204" pitchFamily="34" charset="0"/>
            </a:endParaRPr>
          </a:p>
        </p:txBody>
      </p:sp>
      <p:sp>
        <p:nvSpPr>
          <p:cNvPr id="22" name="Slide Number Placeholder 2">
            <a:extLst>
              <a:ext uri="{FF2B5EF4-FFF2-40B4-BE49-F238E27FC236}">
                <a16:creationId xmlns:a16="http://schemas.microsoft.com/office/drawing/2014/main" id="{078878BF-CC0C-8BAD-E8C0-FF875918B38F}"/>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13</a:t>
            </a:fld>
            <a:endParaRPr lang="en-US" dirty="0"/>
          </a:p>
        </p:txBody>
      </p:sp>
    </p:spTree>
    <p:extLst>
      <p:ext uri="{BB962C8B-B14F-4D97-AF65-F5344CB8AC3E}">
        <p14:creationId xmlns:p14="http://schemas.microsoft.com/office/powerpoint/2010/main" val="84922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5F514D-1EC4-4BB5-87CD-53F3E73A0AF2}"/>
              </a:ext>
            </a:extLst>
          </p:cNvPr>
          <p:cNvSpPr>
            <a:spLocks noGrp="1"/>
          </p:cNvSpPr>
          <p:nvPr>
            <p:ph type="ctrTitle"/>
          </p:nvPr>
        </p:nvSpPr>
        <p:spPr>
          <a:xfrm>
            <a:off x="959475" y="-80970"/>
            <a:ext cx="6858000" cy="782273"/>
          </a:xfrm>
        </p:spPr>
        <p:txBody>
          <a:bodyPr/>
          <a:lstStyle/>
          <a:p>
            <a:r>
              <a:rPr lang="en-US"/>
              <a:t>Financial Knowledge and Access</a:t>
            </a:r>
          </a:p>
        </p:txBody>
      </p:sp>
      <p:pic>
        <p:nvPicPr>
          <p:cNvPr id="6" name="Picture 5" descr="Diagram&#10;&#10;Description automatically generated">
            <a:extLst>
              <a:ext uri="{FF2B5EF4-FFF2-40B4-BE49-F238E27FC236}">
                <a16:creationId xmlns:a16="http://schemas.microsoft.com/office/drawing/2014/main" id="{26963B76-A537-42A1-85DC-A06214CADC4D}"/>
              </a:ext>
            </a:extLst>
          </p:cNvPr>
          <p:cNvPicPr>
            <a:picLocks noChangeAspect="1"/>
          </p:cNvPicPr>
          <p:nvPr/>
        </p:nvPicPr>
        <p:blipFill>
          <a:blip r:embed="rId3"/>
          <a:stretch>
            <a:fillRect/>
          </a:stretch>
        </p:blipFill>
        <p:spPr>
          <a:xfrm>
            <a:off x="4789961" y="1468576"/>
            <a:ext cx="4047511" cy="4047511"/>
          </a:xfrm>
          <a:prstGeom prst="rect">
            <a:avLst/>
          </a:prstGeom>
        </p:spPr>
      </p:pic>
      <p:sp>
        <p:nvSpPr>
          <p:cNvPr id="15" name="Content Placeholder 1">
            <a:extLst>
              <a:ext uri="{FF2B5EF4-FFF2-40B4-BE49-F238E27FC236}">
                <a16:creationId xmlns:a16="http://schemas.microsoft.com/office/drawing/2014/main" id="{B3E6E4C7-BC67-FA8D-60B6-BBECCDC4A083}"/>
              </a:ext>
            </a:extLst>
          </p:cNvPr>
          <p:cNvSpPr txBox="1">
            <a:spLocks/>
          </p:cNvSpPr>
          <p:nvPr/>
        </p:nvSpPr>
        <p:spPr>
          <a:xfrm>
            <a:off x="762526" y="1341913"/>
            <a:ext cx="4495274" cy="48350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a:latin typeface="Arial" panose="020B0604020202020204" pitchFamily="34" charset="0"/>
                <a:cs typeface="Arial" panose="020B0604020202020204" pitchFamily="34" charset="0"/>
              </a:rPr>
              <a:t>An individual’s ability to act in their own self-defined best financial interest</a:t>
            </a:r>
          </a:p>
          <a:p>
            <a:pPr marL="0" indent="0">
              <a:lnSpc>
                <a:spcPct val="100000"/>
              </a:lnSpc>
              <a:buFont typeface="Arial" panose="020B0604020202020204" pitchFamily="34" charset="0"/>
              <a:buNone/>
            </a:pPr>
            <a:r>
              <a:rPr lang="en-US" sz="2000">
                <a:latin typeface="Arial" panose="020B0604020202020204" pitchFamily="34" charset="0"/>
                <a:cs typeface="Arial" panose="020B0604020202020204" pitchFamily="34" charset="0"/>
              </a:rPr>
              <a:t>Comprised of two key elements:</a:t>
            </a:r>
          </a:p>
          <a:p>
            <a:pPr marL="342900" indent="-342900">
              <a:lnSpc>
                <a:spcPct val="100000"/>
              </a:lnSpc>
            </a:pPr>
            <a:r>
              <a:rPr lang="en-US" sz="2000">
                <a:latin typeface="Arial" panose="020B0604020202020204" pitchFamily="34" charset="0"/>
                <a:cs typeface="Arial" panose="020B0604020202020204" pitchFamily="34" charset="0"/>
              </a:rPr>
              <a:t>Financial knowledge and skills to decide or act</a:t>
            </a:r>
          </a:p>
          <a:p>
            <a:pPr marL="342900" indent="-342900">
              <a:lnSpc>
                <a:spcPct val="100000"/>
              </a:lnSpc>
            </a:pPr>
            <a:r>
              <a:rPr lang="en-US" sz="2000">
                <a:latin typeface="Arial" panose="020B0604020202020204" pitchFamily="34" charset="0"/>
                <a:cs typeface="Arial" panose="020B0604020202020204" pitchFamily="34" charset="0"/>
              </a:rPr>
              <a:t>Opportunity to take action and exercise choice within financial society</a:t>
            </a:r>
            <a:endParaRPr lang="en-US" sz="2000" dirty="0">
              <a:latin typeface="Arial" panose="020B0604020202020204" pitchFamily="34" charset="0"/>
              <a:cs typeface="Arial" panose="020B0604020202020204" pitchFamily="34" charset="0"/>
            </a:endParaRPr>
          </a:p>
        </p:txBody>
      </p:sp>
      <p:sp>
        <p:nvSpPr>
          <p:cNvPr id="16" name="Slide Number Placeholder 2">
            <a:extLst>
              <a:ext uri="{FF2B5EF4-FFF2-40B4-BE49-F238E27FC236}">
                <a16:creationId xmlns:a16="http://schemas.microsoft.com/office/drawing/2014/main" id="{63C08A18-28AD-B772-BBD0-A2B11D130F1E}"/>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14</a:t>
            </a:fld>
            <a:endParaRPr lang="en-US" dirty="0"/>
          </a:p>
        </p:txBody>
      </p:sp>
    </p:spTree>
    <p:extLst>
      <p:ext uri="{BB962C8B-B14F-4D97-AF65-F5344CB8AC3E}">
        <p14:creationId xmlns:p14="http://schemas.microsoft.com/office/powerpoint/2010/main" val="300056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EC837-85F8-4EDD-BE82-8CDCDE4F16D9}"/>
              </a:ext>
            </a:extLst>
          </p:cNvPr>
          <p:cNvSpPr>
            <a:spLocks noGrp="1"/>
          </p:cNvSpPr>
          <p:nvPr>
            <p:ph type="ctrTitle"/>
          </p:nvPr>
        </p:nvSpPr>
        <p:spPr>
          <a:xfrm>
            <a:off x="959475" y="-80970"/>
            <a:ext cx="6858000" cy="782273"/>
          </a:xfrm>
        </p:spPr>
        <p:txBody>
          <a:bodyPr/>
          <a:lstStyle/>
          <a:p>
            <a:r>
              <a:rPr lang="en-US"/>
              <a:t>Financial Knowledge and Access</a:t>
            </a:r>
          </a:p>
        </p:txBody>
      </p:sp>
      <p:sp>
        <p:nvSpPr>
          <p:cNvPr id="5" name="Content Placeholder 1">
            <a:extLst>
              <a:ext uri="{FF2B5EF4-FFF2-40B4-BE49-F238E27FC236}">
                <a16:creationId xmlns:a16="http://schemas.microsoft.com/office/drawing/2014/main" id="{D1BDF467-E004-9A07-F5DF-01A98E785FD8}"/>
              </a:ext>
            </a:extLst>
          </p:cNvPr>
          <p:cNvSpPr txBox="1">
            <a:spLocks/>
          </p:cNvSpPr>
          <p:nvPr/>
        </p:nvSpPr>
        <p:spPr>
          <a:xfrm>
            <a:off x="1084550" y="1262230"/>
            <a:ext cx="6858000" cy="483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a:t>Financial Knowledge and Skills</a:t>
            </a:r>
          </a:p>
          <a:p>
            <a:pPr marL="0" indent="0">
              <a:lnSpc>
                <a:spcPct val="100000"/>
              </a:lnSpc>
              <a:buFont typeface="Arial" panose="020B0604020202020204" pitchFamily="34" charset="0"/>
              <a:buNone/>
            </a:pPr>
            <a:endParaRPr lang="en-US" b="1"/>
          </a:p>
          <a:p>
            <a:pPr marL="0" indent="0">
              <a:lnSpc>
                <a:spcPct val="100000"/>
              </a:lnSpc>
              <a:buFont typeface="Arial" panose="020B0604020202020204" pitchFamily="34" charset="0"/>
              <a:buNone/>
            </a:pPr>
            <a:endParaRPr lang="en-US" b="1"/>
          </a:p>
          <a:p>
            <a:pPr marL="0" indent="0">
              <a:lnSpc>
                <a:spcPct val="100000"/>
              </a:lnSpc>
              <a:buFont typeface="Arial" panose="020B0604020202020204" pitchFamily="34" charset="0"/>
              <a:buNone/>
            </a:pPr>
            <a:endParaRPr lang="en-US" b="1"/>
          </a:p>
          <a:p>
            <a:pPr marL="0" indent="0">
              <a:lnSpc>
                <a:spcPct val="100000"/>
              </a:lnSpc>
              <a:buFont typeface="Arial" panose="020B0604020202020204" pitchFamily="34" charset="0"/>
              <a:buNone/>
            </a:pPr>
            <a:br>
              <a:rPr lang="en-US" b="1"/>
            </a:br>
            <a:r>
              <a:rPr lang="en-US" b="1"/>
              <a:t>Access and Inclusion</a:t>
            </a:r>
            <a:endParaRPr lang="en-US" b="1" dirty="0"/>
          </a:p>
        </p:txBody>
      </p:sp>
      <p:pic>
        <p:nvPicPr>
          <p:cNvPr id="7" name="Picture 6" descr="Icon&#10;&#10;Description automatically generated">
            <a:extLst>
              <a:ext uri="{FF2B5EF4-FFF2-40B4-BE49-F238E27FC236}">
                <a16:creationId xmlns:a16="http://schemas.microsoft.com/office/drawing/2014/main" id="{83CAB2B6-0F84-8AF2-59A8-98DE5A5F9405}"/>
              </a:ext>
            </a:extLst>
          </p:cNvPr>
          <p:cNvPicPr>
            <a:picLocks noChangeAspect="1"/>
          </p:cNvPicPr>
          <p:nvPr/>
        </p:nvPicPr>
        <p:blipFill>
          <a:blip r:embed="rId3"/>
          <a:stretch>
            <a:fillRect/>
          </a:stretch>
        </p:blipFill>
        <p:spPr>
          <a:xfrm>
            <a:off x="398750" y="4100181"/>
            <a:ext cx="685800" cy="685800"/>
          </a:xfrm>
          <a:prstGeom prst="rect">
            <a:avLst/>
          </a:prstGeom>
        </p:spPr>
      </p:pic>
      <p:pic>
        <p:nvPicPr>
          <p:cNvPr id="9" name="Picture 8" descr="Icon&#10;&#10;Description automatically generated">
            <a:extLst>
              <a:ext uri="{FF2B5EF4-FFF2-40B4-BE49-F238E27FC236}">
                <a16:creationId xmlns:a16="http://schemas.microsoft.com/office/drawing/2014/main" id="{FD52FCD2-14CA-3D7A-A7ED-D6CC1765DA1D}"/>
              </a:ext>
            </a:extLst>
          </p:cNvPr>
          <p:cNvPicPr>
            <a:picLocks noChangeAspect="1"/>
          </p:cNvPicPr>
          <p:nvPr/>
        </p:nvPicPr>
        <p:blipFill>
          <a:blip r:embed="rId4"/>
          <a:stretch>
            <a:fillRect/>
          </a:stretch>
        </p:blipFill>
        <p:spPr>
          <a:xfrm>
            <a:off x="398750" y="1415864"/>
            <a:ext cx="685800" cy="685800"/>
          </a:xfrm>
          <a:prstGeom prst="rect">
            <a:avLst/>
          </a:prstGeom>
        </p:spPr>
      </p:pic>
      <p:sp>
        <p:nvSpPr>
          <p:cNvPr id="11" name="TextBox 10">
            <a:extLst>
              <a:ext uri="{FF2B5EF4-FFF2-40B4-BE49-F238E27FC236}">
                <a16:creationId xmlns:a16="http://schemas.microsoft.com/office/drawing/2014/main" id="{C3679787-89BA-7C7B-B44E-69AA286B13F6}"/>
              </a:ext>
            </a:extLst>
          </p:cNvPr>
          <p:cNvSpPr txBox="1"/>
          <p:nvPr/>
        </p:nvSpPr>
        <p:spPr>
          <a:xfrm>
            <a:off x="1108944" y="1704121"/>
            <a:ext cx="6394470" cy="1893339"/>
          </a:xfrm>
          <a:prstGeom prst="rect">
            <a:avLst/>
          </a:prstGeom>
          <a:noFill/>
        </p:spPr>
        <p:txBody>
          <a:bodyPr wrap="square" lIns="91440" tIns="45720" rIns="91440" bIns="45720" rtlCol="0" anchor="t">
            <a:spAutoFit/>
          </a:bodyPr>
          <a:lstStyle/>
          <a:p>
            <a:pPr>
              <a:lnSpc>
                <a:spcPct val="150000"/>
              </a:lnSpc>
            </a:pPr>
            <a:r>
              <a:rPr lang="en-US" sz="1600" b="1" dirty="0">
                <a:latin typeface="Arial"/>
                <a:cs typeface="Arial"/>
              </a:rPr>
              <a:t>Financial Knowledge: </a:t>
            </a:r>
            <a:r>
              <a:rPr lang="en-US" sz="1600" dirty="0">
                <a:latin typeface="Arial"/>
                <a:cs typeface="Arial"/>
              </a:rPr>
              <a:t>Objective mastery of financial definitions, terms and concepts.</a:t>
            </a:r>
            <a:endParaRPr lang="en-US" sz="1600" dirty="0">
              <a:latin typeface="Arial" panose="020B0604020202020204" pitchFamily="34" charset="0"/>
              <a:cs typeface="Arial" panose="020B0604020202020204" pitchFamily="34" charset="0"/>
            </a:endParaRPr>
          </a:p>
          <a:p>
            <a:pPr>
              <a:lnSpc>
                <a:spcPct val="150000"/>
              </a:lnSpc>
            </a:pPr>
            <a:r>
              <a:rPr lang="en-US" sz="1600" b="1" dirty="0">
                <a:latin typeface="Arial"/>
                <a:cs typeface="Arial"/>
              </a:rPr>
              <a:t>Financial Skills: </a:t>
            </a:r>
            <a:r>
              <a:rPr lang="en-US" sz="1600" dirty="0">
                <a:latin typeface="Arial"/>
                <a:cs typeface="Arial"/>
              </a:rPr>
              <a:t>Determines whether an individual can make decisions with that knowledge.</a:t>
            </a:r>
            <a:endParaRPr lang="en-US" sz="1600" dirty="0">
              <a:latin typeface="Arial" panose="020B0604020202020204" pitchFamily="34" charset="0"/>
              <a:cs typeface="Arial" panose="020B0604020202020204" pitchFamily="34" charset="0"/>
            </a:endParaRPr>
          </a:p>
          <a:p>
            <a:pPr algn="ctr">
              <a:lnSpc>
                <a:spcPct val="150000"/>
              </a:lnSpc>
            </a:pPr>
            <a:r>
              <a:rPr lang="en-US" sz="1600" b="1" dirty="0">
                <a:solidFill>
                  <a:schemeClr val="tx2"/>
                </a:solidFill>
                <a:latin typeface="Arial"/>
                <a:cs typeface="Arial"/>
              </a:rPr>
              <a:t>Skill puts knowledge into action!</a:t>
            </a:r>
          </a:p>
        </p:txBody>
      </p:sp>
      <p:sp>
        <p:nvSpPr>
          <p:cNvPr id="13" name="TextBox 12">
            <a:extLst>
              <a:ext uri="{FF2B5EF4-FFF2-40B4-BE49-F238E27FC236}">
                <a16:creationId xmlns:a16="http://schemas.microsoft.com/office/drawing/2014/main" id="{01983174-3A47-96A3-61EF-B45A5FAAE535}"/>
              </a:ext>
            </a:extLst>
          </p:cNvPr>
          <p:cNvSpPr txBox="1"/>
          <p:nvPr/>
        </p:nvSpPr>
        <p:spPr>
          <a:xfrm>
            <a:off x="1112754" y="4360785"/>
            <a:ext cx="6576802" cy="1524007"/>
          </a:xfrm>
          <a:prstGeom prst="rect">
            <a:avLst/>
          </a:prstGeom>
          <a:noFill/>
        </p:spPr>
        <p:txBody>
          <a:bodyPr wrap="square" lIns="91440" tIns="45720" rIns="91440" bIns="45720" rtlCol="0" anchor="t">
            <a:spAutoFit/>
          </a:bodyPr>
          <a:lstStyle/>
          <a:p>
            <a:pPr>
              <a:lnSpc>
                <a:spcPct val="150000"/>
              </a:lnSpc>
            </a:pPr>
            <a:r>
              <a:rPr lang="en-US" sz="1600" b="1" dirty="0">
                <a:latin typeface="Arial"/>
                <a:cs typeface="Arial"/>
              </a:rPr>
              <a:t>Participation in Financial Society</a:t>
            </a:r>
            <a:r>
              <a:rPr lang="en-US" sz="1600" dirty="0">
                <a:latin typeface="Arial"/>
                <a:cs typeface="Arial"/>
              </a:rPr>
              <a:t>: The opportunity and awareness to take action and exercise choice within financial markets, the financial services industry, and all aspects of financial life.</a:t>
            </a:r>
            <a:endParaRPr lang="en-US" sz="1600" dirty="0">
              <a:latin typeface="Arial" panose="020B0604020202020204" pitchFamily="34" charset="0"/>
              <a:cs typeface="Arial" panose="020B0604020202020204" pitchFamily="34" charset="0"/>
            </a:endParaRPr>
          </a:p>
          <a:p>
            <a:pPr algn="ctr">
              <a:lnSpc>
                <a:spcPct val="150000"/>
              </a:lnSpc>
            </a:pPr>
            <a:r>
              <a:rPr lang="en-US" sz="1600" b="1" dirty="0">
                <a:solidFill>
                  <a:schemeClr val="tx2"/>
                </a:solidFill>
                <a:latin typeface="Arial" panose="020B0604020202020204" pitchFamily="34" charset="0"/>
                <a:cs typeface="Arial" panose="020B0604020202020204" pitchFamily="34" charset="0"/>
              </a:rPr>
              <a:t>Many individuals face systemic barriers to full inclusion.</a:t>
            </a:r>
          </a:p>
        </p:txBody>
      </p:sp>
      <p:sp>
        <p:nvSpPr>
          <p:cNvPr id="14" name="Slide Number Placeholder 2">
            <a:extLst>
              <a:ext uri="{FF2B5EF4-FFF2-40B4-BE49-F238E27FC236}">
                <a16:creationId xmlns:a16="http://schemas.microsoft.com/office/drawing/2014/main" id="{0FD8B498-307F-C195-7DBC-93016966C400}"/>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15</a:t>
            </a:fld>
            <a:endParaRPr lang="en-US" dirty="0"/>
          </a:p>
        </p:txBody>
      </p:sp>
    </p:spTree>
    <p:extLst>
      <p:ext uri="{BB962C8B-B14F-4D97-AF65-F5344CB8AC3E}">
        <p14:creationId xmlns:p14="http://schemas.microsoft.com/office/powerpoint/2010/main" val="278778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7ED9282B-7B0D-4C03-AF66-A1D798ABE34D}"/>
              </a:ext>
            </a:extLst>
          </p:cNvPr>
          <p:cNvPicPr>
            <a:picLocks noChangeAspect="1"/>
          </p:cNvPicPr>
          <p:nvPr/>
        </p:nvPicPr>
        <p:blipFill>
          <a:blip r:embed="rId3"/>
          <a:stretch>
            <a:fillRect/>
          </a:stretch>
        </p:blipFill>
        <p:spPr>
          <a:xfrm>
            <a:off x="5607776" y="2274504"/>
            <a:ext cx="3241583" cy="3241583"/>
          </a:xfrm>
          <a:prstGeom prst="rect">
            <a:avLst/>
          </a:prstGeom>
        </p:spPr>
      </p:pic>
      <p:sp>
        <p:nvSpPr>
          <p:cNvPr id="4" name="Title 3">
            <a:extLst>
              <a:ext uri="{FF2B5EF4-FFF2-40B4-BE49-F238E27FC236}">
                <a16:creationId xmlns:a16="http://schemas.microsoft.com/office/drawing/2014/main" id="{3306ECA6-0291-4EC8-B590-8B9A5E758077}"/>
              </a:ext>
            </a:extLst>
          </p:cNvPr>
          <p:cNvSpPr>
            <a:spLocks noGrp="1"/>
          </p:cNvSpPr>
          <p:nvPr>
            <p:ph type="ctrTitle"/>
          </p:nvPr>
        </p:nvSpPr>
        <p:spPr>
          <a:xfrm>
            <a:off x="959475" y="-80970"/>
            <a:ext cx="6858000" cy="782273"/>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b="1" i="0" kern="1200">
                <a:solidFill>
                  <a:srgbClr val="505961"/>
                </a:solidFill>
                <a:effectLst/>
                <a:latin typeface="Arial" panose="020B0604020202020204" pitchFamily="34" charset="0"/>
                <a:ea typeface="+mj-ea"/>
                <a:cs typeface="Arial" panose="020B0604020202020204" pitchFamily="34" charset="0"/>
              </a:rPr>
              <a:t>Financial Actions &amp; Outcomes </a:t>
            </a:r>
          </a:p>
        </p:txBody>
      </p:sp>
      <p:sp>
        <p:nvSpPr>
          <p:cNvPr id="2" name="Content Placeholder 4">
            <a:extLst>
              <a:ext uri="{FF2B5EF4-FFF2-40B4-BE49-F238E27FC236}">
                <a16:creationId xmlns:a16="http://schemas.microsoft.com/office/drawing/2014/main" id="{31A5693B-125C-767E-8757-30193AAA65E1}"/>
              </a:ext>
            </a:extLst>
          </p:cNvPr>
          <p:cNvSpPr txBox="1">
            <a:spLocks/>
          </p:cNvSpPr>
          <p:nvPr/>
        </p:nvSpPr>
        <p:spPr>
          <a:xfrm>
            <a:off x="606967" y="1351057"/>
            <a:ext cx="4799641" cy="48350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pPr>
            <a:r>
              <a:rPr lang="en-US" sz="2000">
                <a:latin typeface="Arial" panose="020B0604020202020204" pitchFamily="34" charset="0"/>
                <a:cs typeface="Arial" panose="020B0604020202020204" pitchFamily="34" charset="0"/>
              </a:rPr>
              <a:t>We all make frequent financial decisions, large and small</a:t>
            </a:r>
          </a:p>
          <a:p>
            <a:pPr marL="342900" indent="-342900">
              <a:lnSpc>
                <a:spcPct val="100000"/>
              </a:lnSpc>
            </a:pPr>
            <a:r>
              <a:rPr lang="en-US" sz="2000">
                <a:latin typeface="Arial" panose="020B0604020202020204" pitchFamily="34" charset="0"/>
                <a:cs typeface="Arial" panose="020B0604020202020204" pitchFamily="34" charset="0"/>
              </a:rPr>
              <a:t>Cycle starts with </a:t>
            </a:r>
            <a:r>
              <a:rPr lang="en-US" sz="2000" b="1">
                <a:latin typeface="Arial" panose="020B0604020202020204" pitchFamily="34" charset="0"/>
                <a:cs typeface="Arial" panose="020B0604020202020204" pitchFamily="34" charset="0"/>
              </a:rPr>
              <a:t>Mindset &amp; Available Choice Set</a:t>
            </a:r>
          </a:p>
          <a:p>
            <a:pPr marL="1028700" lvl="1" indent="-342900">
              <a:lnSpc>
                <a:spcPct val="100000"/>
              </a:lnSpc>
            </a:pPr>
            <a:r>
              <a:rPr lang="en-US" sz="2000">
                <a:latin typeface="Arial" panose="020B0604020202020204" pitchFamily="34" charset="0"/>
                <a:cs typeface="Arial" panose="020B0604020202020204" pitchFamily="34" charset="0"/>
              </a:rPr>
              <a:t>Financial knowledge and skill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play a big part here</a:t>
            </a:r>
          </a:p>
          <a:p>
            <a:pPr marL="342900" indent="-342900">
              <a:lnSpc>
                <a:spcPct val="100000"/>
              </a:lnSpc>
            </a:pPr>
            <a:r>
              <a:rPr lang="en-US" sz="2000" b="1">
                <a:latin typeface="Arial" panose="020B0604020202020204" pitchFamily="34" charset="0"/>
                <a:cs typeface="Arial" panose="020B0604020202020204" pitchFamily="34" charset="0"/>
              </a:rPr>
              <a:t>Decisions &amp; Actions</a:t>
            </a:r>
            <a:r>
              <a:rPr lang="en-US" sz="2000">
                <a:latin typeface="Arial" panose="020B0604020202020204" pitchFamily="34" charset="0"/>
                <a:cs typeface="Arial" panose="020B0604020202020204" pitchFamily="34" charset="0"/>
              </a:rPr>
              <a:t> lead to </a:t>
            </a:r>
            <a:r>
              <a:rPr lang="en-US" sz="2000" b="1">
                <a:latin typeface="Arial" panose="020B0604020202020204" pitchFamily="34" charset="0"/>
                <a:cs typeface="Arial" panose="020B0604020202020204" pitchFamily="34" charset="0"/>
              </a:rPr>
              <a:t>Outcomes</a:t>
            </a:r>
          </a:p>
          <a:p>
            <a:pPr marL="342900" indent="-342900">
              <a:lnSpc>
                <a:spcPct val="100000"/>
              </a:lnSpc>
            </a:pPr>
            <a:r>
              <a:rPr lang="en-US" sz="2000" b="1">
                <a:latin typeface="Arial" panose="020B0604020202020204" pitchFamily="34" charset="0"/>
                <a:cs typeface="Arial" panose="020B0604020202020204" pitchFamily="34" charset="0"/>
              </a:rPr>
              <a:t>Unexpected Events</a:t>
            </a:r>
            <a:r>
              <a:rPr lang="en-US" sz="2000">
                <a:latin typeface="Arial" panose="020B0604020202020204" pitchFamily="34" charset="0"/>
                <a:cs typeface="Arial" panose="020B0604020202020204" pitchFamily="34" charset="0"/>
              </a:rPr>
              <a:t> can also affect outcomes/feelings</a:t>
            </a:r>
            <a:endParaRPr lang="en-US" sz="2000" dirty="0">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699D4130-86A6-CFAD-42AD-FA73DF544676}"/>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16</a:t>
            </a:fld>
            <a:endParaRPr lang="en-US" dirty="0"/>
          </a:p>
        </p:txBody>
      </p:sp>
    </p:spTree>
    <p:extLst>
      <p:ext uri="{BB962C8B-B14F-4D97-AF65-F5344CB8AC3E}">
        <p14:creationId xmlns:p14="http://schemas.microsoft.com/office/powerpoint/2010/main" val="1601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E2D57F-5A64-433A-B9C0-56ED1BA940C7}"/>
              </a:ext>
            </a:extLst>
          </p:cNvPr>
          <p:cNvSpPr>
            <a:spLocks noGrp="1"/>
          </p:cNvSpPr>
          <p:nvPr>
            <p:ph type="ctrTitle"/>
          </p:nvPr>
        </p:nvSpPr>
        <p:spPr>
          <a:xfrm>
            <a:off x="959475" y="-80970"/>
            <a:ext cx="6858000" cy="782273"/>
          </a:xfrm>
        </p:spPr>
        <p:txBody>
          <a:bodyPr>
            <a:normAutofit/>
          </a:bodyPr>
          <a:lstStyle/>
          <a:p>
            <a:r>
              <a:rPr lang="en-US"/>
              <a:t>Financial Actions and Outcomes Cycle</a:t>
            </a:r>
          </a:p>
        </p:txBody>
      </p:sp>
      <p:sp>
        <p:nvSpPr>
          <p:cNvPr id="5" name="Content Placeholder 1">
            <a:extLst>
              <a:ext uri="{FF2B5EF4-FFF2-40B4-BE49-F238E27FC236}">
                <a16:creationId xmlns:a16="http://schemas.microsoft.com/office/drawing/2014/main" id="{40A0E626-839F-8B74-F866-904040E7D3D5}"/>
              </a:ext>
            </a:extLst>
          </p:cNvPr>
          <p:cNvSpPr txBox="1">
            <a:spLocks/>
          </p:cNvSpPr>
          <p:nvPr/>
        </p:nvSpPr>
        <p:spPr>
          <a:xfrm>
            <a:off x="1143000" y="1250473"/>
            <a:ext cx="6858000" cy="48350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a:t>Mindset and Available Choice Set</a:t>
            </a:r>
          </a:p>
          <a:p>
            <a:pPr marL="0" indent="0">
              <a:lnSpc>
                <a:spcPct val="100000"/>
              </a:lnSpc>
              <a:buFont typeface="Arial" panose="020B0604020202020204" pitchFamily="34" charset="0"/>
              <a:buNone/>
            </a:pPr>
            <a:br>
              <a:rPr lang="en-US" b="1"/>
            </a:br>
            <a:r>
              <a:rPr lang="en-US" b="1"/>
              <a:t>Decisions and Actions</a:t>
            </a:r>
          </a:p>
          <a:p>
            <a:pPr marL="0" indent="0">
              <a:lnSpc>
                <a:spcPct val="100000"/>
              </a:lnSpc>
              <a:buFont typeface="Arial" panose="020B0604020202020204" pitchFamily="34" charset="0"/>
              <a:buNone/>
            </a:pPr>
            <a:endParaRPr lang="en-US" b="1"/>
          </a:p>
          <a:p>
            <a:pPr marL="0" indent="0">
              <a:lnSpc>
                <a:spcPct val="100000"/>
              </a:lnSpc>
              <a:buFont typeface="Arial" panose="020B0604020202020204" pitchFamily="34" charset="0"/>
              <a:buNone/>
            </a:pPr>
            <a:r>
              <a:rPr lang="en-US" b="1"/>
              <a:t>Resulting Outcomes</a:t>
            </a:r>
          </a:p>
          <a:p>
            <a:pPr marL="0" indent="0">
              <a:lnSpc>
                <a:spcPct val="100000"/>
              </a:lnSpc>
              <a:buFont typeface="Arial" panose="020B0604020202020204" pitchFamily="34" charset="0"/>
              <a:buNone/>
            </a:pPr>
            <a:endParaRPr lang="en-US" b="1"/>
          </a:p>
          <a:p>
            <a:pPr marL="0" indent="0">
              <a:lnSpc>
                <a:spcPct val="100000"/>
              </a:lnSpc>
              <a:buFont typeface="Arial" panose="020B0604020202020204" pitchFamily="34" charset="0"/>
              <a:buNone/>
            </a:pPr>
            <a:r>
              <a:rPr lang="en-US" b="1"/>
              <a:t>Unexpected Events</a:t>
            </a:r>
            <a:endParaRPr lang="en-US" b="1" dirty="0"/>
          </a:p>
        </p:txBody>
      </p:sp>
      <p:pic>
        <p:nvPicPr>
          <p:cNvPr id="7" name="Picture 6" descr="Icon&#10;&#10;Description automatically generated">
            <a:extLst>
              <a:ext uri="{FF2B5EF4-FFF2-40B4-BE49-F238E27FC236}">
                <a16:creationId xmlns:a16="http://schemas.microsoft.com/office/drawing/2014/main" id="{FFDCDFAB-40EB-A685-15D3-3E127F271BB6}"/>
              </a:ext>
            </a:extLst>
          </p:cNvPr>
          <p:cNvPicPr>
            <a:picLocks noChangeAspect="1"/>
          </p:cNvPicPr>
          <p:nvPr/>
        </p:nvPicPr>
        <p:blipFill>
          <a:blip r:embed="rId3"/>
          <a:stretch>
            <a:fillRect/>
          </a:stretch>
        </p:blipFill>
        <p:spPr>
          <a:xfrm>
            <a:off x="406291" y="2358130"/>
            <a:ext cx="685800" cy="685800"/>
          </a:xfrm>
          <a:prstGeom prst="rect">
            <a:avLst/>
          </a:prstGeom>
        </p:spPr>
      </p:pic>
      <p:pic>
        <p:nvPicPr>
          <p:cNvPr id="9" name="Picture 8" descr="Icon&#10;&#10;Description automatically generated">
            <a:extLst>
              <a:ext uri="{FF2B5EF4-FFF2-40B4-BE49-F238E27FC236}">
                <a16:creationId xmlns:a16="http://schemas.microsoft.com/office/drawing/2014/main" id="{E979E11A-4D45-A736-AB8C-CFFBA6657D9A}"/>
              </a:ext>
            </a:extLst>
          </p:cNvPr>
          <p:cNvPicPr>
            <a:picLocks noChangeAspect="1"/>
          </p:cNvPicPr>
          <p:nvPr/>
        </p:nvPicPr>
        <p:blipFill>
          <a:blip r:embed="rId4"/>
          <a:stretch>
            <a:fillRect/>
          </a:stretch>
        </p:blipFill>
        <p:spPr>
          <a:xfrm>
            <a:off x="406291" y="1392655"/>
            <a:ext cx="685800" cy="685800"/>
          </a:xfrm>
          <a:prstGeom prst="rect">
            <a:avLst/>
          </a:prstGeom>
        </p:spPr>
      </p:pic>
      <p:pic>
        <p:nvPicPr>
          <p:cNvPr id="11" name="Picture 10" descr="Icon&#10;&#10;Description automatically generated">
            <a:extLst>
              <a:ext uri="{FF2B5EF4-FFF2-40B4-BE49-F238E27FC236}">
                <a16:creationId xmlns:a16="http://schemas.microsoft.com/office/drawing/2014/main" id="{4CD2DFFB-7AB3-40F2-9C50-D9C2D7C009F3}"/>
              </a:ext>
            </a:extLst>
          </p:cNvPr>
          <p:cNvPicPr>
            <a:picLocks noChangeAspect="1"/>
          </p:cNvPicPr>
          <p:nvPr/>
        </p:nvPicPr>
        <p:blipFill>
          <a:blip r:embed="rId5"/>
          <a:stretch>
            <a:fillRect/>
          </a:stretch>
        </p:blipFill>
        <p:spPr>
          <a:xfrm>
            <a:off x="406291" y="3500202"/>
            <a:ext cx="685800" cy="685800"/>
          </a:xfrm>
          <a:prstGeom prst="rect">
            <a:avLst/>
          </a:prstGeom>
        </p:spPr>
      </p:pic>
      <p:pic>
        <p:nvPicPr>
          <p:cNvPr id="13" name="Picture 12" descr="A blue letter on a white background&#10;&#10;Description automatically generated with medium confidence">
            <a:extLst>
              <a:ext uri="{FF2B5EF4-FFF2-40B4-BE49-F238E27FC236}">
                <a16:creationId xmlns:a16="http://schemas.microsoft.com/office/drawing/2014/main" id="{1D4F8555-BF6F-B8E2-9C47-12DF83961C11}"/>
              </a:ext>
            </a:extLst>
          </p:cNvPr>
          <p:cNvPicPr>
            <a:picLocks noChangeAspect="1"/>
          </p:cNvPicPr>
          <p:nvPr/>
        </p:nvPicPr>
        <p:blipFill>
          <a:blip r:embed="rId6"/>
          <a:stretch>
            <a:fillRect/>
          </a:stretch>
        </p:blipFill>
        <p:spPr>
          <a:xfrm>
            <a:off x="395857" y="4515975"/>
            <a:ext cx="823070" cy="823070"/>
          </a:xfrm>
          <a:prstGeom prst="rect">
            <a:avLst/>
          </a:prstGeom>
        </p:spPr>
      </p:pic>
      <p:sp>
        <p:nvSpPr>
          <p:cNvPr id="14" name="TextBox 13">
            <a:extLst>
              <a:ext uri="{FF2B5EF4-FFF2-40B4-BE49-F238E27FC236}">
                <a16:creationId xmlns:a16="http://schemas.microsoft.com/office/drawing/2014/main" id="{D171C531-036A-BDAE-D410-39459459B838}"/>
              </a:ext>
            </a:extLst>
          </p:cNvPr>
          <p:cNvSpPr txBox="1"/>
          <p:nvPr/>
        </p:nvSpPr>
        <p:spPr>
          <a:xfrm>
            <a:off x="1188075" y="1645249"/>
            <a:ext cx="6629400" cy="523220"/>
          </a:xfrm>
          <a:prstGeom prst="rect">
            <a:avLst/>
          </a:prstGeom>
          <a:noFill/>
        </p:spPr>
        <p:txBody>
          <a:bodyPr wrap="square" lIns="91440" tIns="45720" rIns="91440" bIns="45720" rtlCol="0" anchor="t">
            <a:spAutoFit/>
          </a:bodyPr>
          <a:lstStyle/>
          <a:p>
            <a:r>
              <a:rPr lang="en-US" sz="1400" dirty="0">
                <a:latin typeface="Arial"/>
                <a:cs typeface="Arial"/>
              </a:rPr>
              <a:t>A set of mental attitudes at the time of a financial decision and choices that are available to an individual at any given time.</a:t>
            </a:r>
            <a:endParaRPr lang="en-US" sz="1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C292109-D677-7286-A6AD-C66899E42755}"/>
              </a:ext>
            </a:extLst>
          </p:cNvPr>
          <p:cNvSpPr txBox="1"/>
          <p:nvPr/>
        </p:nvSpPr>
        <p:spPr>
          <a:xfrm>
            <a:off x="1188075" y="3798286"/>
            <a:ext cx="6629400" cy="523220"/>
          </a:xfrm>
          <a:prstGeom prst="rect">
            <a:avLst/>
          </a:prstGeom>
          <a:noFill/>
        </p:spPr>
        <p:txBody>
          <a:bodyPr wrap="square" lIns="91440" tIns="45720" rIns="91440" bIns="45720" rtlCol="0" anchor="t">
            <a:spAutoFit/>
          </a:bodyPr>
          <a:lstStyle/>
          <a:p>
            <a:r>
              <a:rPr lang="en-US" sz="1400" dirty="0">
                <a:latin typeface="Arial"/>
                <a:cs typeface="Arial"/>
              </a:rPr>
              <a:t>Outcomes can be objective (confidence) or subjective (credit score); can result from decisions and actions as well as from unexpected events.</a:t>
            </a:r>
            <a:endParaRPr lang="en-US" sz="1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5E7C04C-D7B1-693B-6FE3-1A17B99D460E}"/>
              </a:ext>
            </a:extLst>
          </p:cNvPr>
          <p:cNvSpPr txBox="1"/>
          <p:nvPr/>
        </p:nvSpPr>
        <p:spPr>
          <a:xfrm>
            <a:off x="1188075" y="4892415"/>
            <a:ext cx="6629400" cy="523220"/>
          </a:xfrm>
          <a:prstGeom prst="rect">
            <a:avLst/>
          </a:prstGeom>
          <a:noFill/>
        </p:spPr>
        <p:txBody>
          <a:bodyPr wrap="square" lIns="91440" tIns="45720" rIns="91440" bIns="45720" rtlCol="0" anchor="t">
            <a:spAutoFit/>
          </a:bodyPr>
          <a:lstStyle/>
          <a:p>
            <a:r>
              <a:rPr lang="en-US" sz="1400" dirty="0">
                <a:latin typeface="Arial"/>
                <a:cs typeface="Arial"/>
              </a:rPr>
              <a:t>Economic shocks that a person experiences; can be positive (a wage increase) or negative (large medical bill, job loss).</a:t>
            </a:r>
            <a:endParaRPr lang="en-US" sz="1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919408C-32A4-0D2F-44DC-76B32E1C338A}"/>
              </a:ext>
            </a:extLst>
          </p:cNvPr>
          <p:cNvSpPr txBox="1"/>
          <p:nvPr/>
        </p:nvSpPr>
        <p:spPr>
          <a:xfrm>
            <a:off x="1188075" y="2701030"/>
            <a:ext cx="6629400" cy="307777"/>
          </a:xfrm>
          <a:prstGeom prst="rect">
            <a:avLst/>
          </a:prstGeom>
          <a:noFill/>
        </p:spPr>
        <p:txBody>
          <a:bodyPr wrap="square" lIns="91440" tIns="45720" rIns="91440" bIns="45720" rtlCol="0" anchor="t">
            <a:spAutoFit/>
          </a:bodyPr>
          <a:lstStyle/>
          <a:p>
            <a:r>
              <a:rPr lang="en-US" sz="1400" dirty="0">
                <a:latin typeface="Arial"/>
                <a:cs typeface="Arial"/>
              </a:rPr>
              <a:t>The presence or absence of decisions made and actions taken by an individual. </a:t>
            </a:r>
            <a:endParaRPr lang="en-US" sz="1400" dirty="0">
              <a:latin typeface="Arial" panose="020B0604020202020204" pitchFamily="34" charset="0"/>
              <a:cs typeface="Arial" panose="020B0604020202020204" pitchFamily="34" charset="0"/>
            </a:endParaRPr>
          </a:p>
        </p:txBody>
      </p:sp>
      <p:sp>
        <p:nvSpPr>
          <p:cNvPr id="22" name="Slide Number Placeholder 2">
            <a:extLst>
              <a:ext uri="{FF2B5EF4-FFF2-40B4-BE49-F238E27FC236}">
                <a16:creationId xmlns:a16="http://schemas.microsoft.com/office/drawing/2014/main" id="{648A09B5-EC67-65A3-2DAB-41F8E95F3697}"/>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17</a:t>
            </a:fld>
            <a:endParaRPr lang="en-US" dirty="0"/>
          </a:p>
        </p:txBody>
      </p:sp>
    </p:spTree>
    <p:extLst>
      <p:ext uri="{BB962C8B-B14F-4D97-AF65-F5344CB8AC3E}">
        <p14:creationId xmlns:p14="http://schemas.microsoft.com/office/powerpoint/2010/main" val="1894147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3F8832-FB00-47BC-B91E-116139A4608B}"/>
              </a:ext>
            </a:extLst>
          </p:cNvPr>
          <p:cNvSpPr>
            <a:spLocks noGrp="1"/>
          </p:cNvSpPr>
          <p:nvPr>
            <p:ph type="ctrTitle"/>
          </p:nvPr>
        </p:nvSpPr>
        <p:spPr>
          <a:xfrm>
            <a:off x="959475" y="-80970"/>
            <a:ext cx="6858000" cy="782273"/>
          </a:xfrm>
        </p:spPr>
        <p:txBody>
          <a:bodyPr/>
          <a:lstStyle/>
          <a:p>
            <a:r>
              <a:rPr lang="en-US"/>
              <a:t>Review: Core Elements</a:t>
            </a:r>
          </a:p>
        </p:txBody>
      </p:sp>
      <p:pic>
        <p:nvPicPr>
          <p:cNvPr id="2" name="Picture 1" descr="A diagram of a diagram of a diagram&#10;&#10;Description automatically generated with medium confidence">
            <a:extLst>
              <a:ext uri="{FF2B5EF4-FFF2-40B4-BE49-F238E27FC236}">
                <a16:creationId xmlns:a16="http://schemas.microsoft.com/office/drawing/2014/main" id="{20C2AC92-2969-8DC1-9B04-D7F6C9D4BB83}"/>
              </a:ext>
            </a:extLst>
          </p:cNvPr>
          <p:cNvPicPr>
            <a:picLocks noChangeAspect="1"/>
          </p:cNvPicPr>
          <p:nvPr/>
        </p:nvPicPr>
        <p:blipFill>
          <a:blip r:embed="rId3"/>
          <a:stretch>
            <a:fillRect/>
          </a:stretch>
        </p:blipFill>
        <p:spPr>
          <a:xfrm>
            <a:off x="849923" y="980552"/>
            <a:ext cx="6910754" cy="5236299"/>
          </a:xfrm>
          <a:prstGeom prst="rect">
            <a:avLst/>
          </a:prstGeom>
        </p:spPr>
      </p:pic>
      <p:sp>
        <p:nvSpPr>
          <p:cNvPr id="5" name="Slide Number Placeholder 2">
            <a:extLst>
              <a:ext uri="{FF2B5EF4-FFF2-40B4-BE49-F238E27FC236}">
                <a16:creationId xmlns:a16="http://schemas.microsoft.com/office/drawing/2014/main" id="{743B0042-50B3-6ADD-02C4-B0D5129BCB75}"/>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18</a:t>
            </a:fld>
            <a:endParaRPr lang="en-US" dirty="0"/>
          </a:p>
        </p:txBody>
      </p:sp>
    </p:spTree>
    <p:extLst>
      <p:ext uri="{BB962C8B-B14F-4D97-AF65-F5344CB8AC3E}">
        <p14:creationId xmlns:p14="http://schemas.microsoft.com/office/powerpoint/2010/main" val="8530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D9145F-3D53-C148-B10B-0072E993ABA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0DE747D9-165B-0F41-AF97-EF45A1EC420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E9B0F87-08A9-C74C-98EA-D8769A04933E}"/>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11191E1E-F036-B348-A9AA-4C0BEE8914AC}"/>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60D6274C-184D-6640-A6D7-D01F6EB1C7B5}"/>
              </a:ext>
            </a:extLst>
          </p:cNvPr>
          <p:cNvSpPr>
            <a:spLocks noGrp="1"/>
          </p:cNvSpPr>
          <p:nvPr>
            <p:ph type="body" sz="quarter" idx="14"/>
          </p:nvPr>
        </p:nvSpPr>
        <p:spPr/>
        <p:txBody>
          <a:bodyPr/>
          <a:lstStyle/>
          <a:p>
            <a:endParaRPr lang="en-US"/>
          </a:p>
        </p:txBody>
      </p:sp>
      <p:sp>
        <p:nvSpPr>
          <p:cNvPr id="7" name="Rectangle 6">
            <a:extLst>
              <a:ext uri="{FF2B5EF4-FFF2-40B4-BE49-F238E27FC236}">
                <a16:creationId xmlns:a16="http://schemas.microsoft.com/office/drawing/2014/main" id="{21559452-348F-460B-AA72-277E386C747B}"/>
              </a:ext>
            </a:extLst>
          </p:cNvPr>
          <p:cNvSpPr/>
          <p:nvPr/>
        </p:nvSpPr>
        <p:spPr>
          <a:xfrm>
            <a:off x="490080" y="4615840"/>
            <a:ext cx="8165403" cy="201199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36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4E238B-C15D-6A20-4902-A5C23E8869E6}"/>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2</a:t>
            </a:fld>
            <a:endParaRPr lang="en-US" dirty="0"/>
          </a:p>
        </p:txBody>
      </p:sp>
      <p:sp>
        <p:nvSpPr>
          <p:cNvPr id="4" name="Title 3">
            <a:extLst>
              <a:ext uri="{FF2B5EF4-FFF2-40B4-BE49-F238E27FC236}">
                <a16:creationId xmlns:a16="http://schemas.microsoft.com/office/drawing/2014/main" id="{1A278A77-C0B3-CE09-8CA1-78DF237EBF27}"/>
              </a:ext>
            </a:extLst>
          </p:cNvPr>
          <p:cNvSpPr>
            <a:spLocks noGrp="1"/>
          </p:cNvSpPr>
          <p:nvPr>
            <p:ph type="ctrTitle"/>
          </p:nvPr>
        </p:nvSpPr>
        <p:spPr>
          <a:xfrm>
            <a:off x="959475" y="-80970"/>
            <a:ext cx="6858000" cy="782273"/>
          </a:xfrm>
        </p:spPr>
        <p:txBody>
          <a:bodyPr/>
          <a:lstStyle/>
          <a:p>
            <a:r>
              <a:rPr lang="en-US" dirty="0"/>
              <a:t>What Do You Think About? </a:t>
            </a:r>
          </a:p>
        </p:txBody>
      </p:sp>
      <p:pic>
        <p:nvPicPr>
          <p:cNvPr id="5" name="Content Placeholder 4" descr="Logo&#10;&#10;Description automatically generated">
            <a:extLst>
              <a:ext uri="{FF2B5EF4-FFF2-40B4-BE49-F238E27FC236}">
                <a16:creationId xmlns:a16="http://schemas.microsoft.com/office/drawing/2014/main" id="{CD191295-ACE4-3866-564C-A3490610FB4E}"/>
              </a:ext>
            </a:extLst>
          </p:cNvPr>
          <p:cNvPicPr>
            <a:picLocks noGrp="1" noChangeAspect="1"/>
          </p:cNvPicPr>
          <p:nvPr>
            <p:ph sz="half" idx="4294967295"/>
          </p:nvPr>
        </p:nvPicPr>
        <p:blipFill rotWithShape="1">
          <a:blip r:embed="rId3"/>
          <a:srcRect l="32078" t="16830" r="30291" b="11344"/>
          <a:stretch/>
        </p:blipFill>
        <p:spPr>
          <a:xfrm>
            <a:off x="3121764" y="1306851"/>
            <a:ext cx="2533422" cy="4835525"/>
          </a:xfrm>
          <a:prstGeom prst="rect">
            <a:avLst/>
          </a:prstGeom>
        </p:spPr>
      </p:pic>
    </p:spTree>
    <p:extLst>
      <p:ext uri="{BB962C8B-B14F-4D97-AF65-F5344CB8AC3E}">
        <p14:creationId xmlns:p14="http://schemas.microsoft.com/office/powerpoint/2010/main" val="69127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697642-8649-4963-A5A7-EA142EDAFCAD}"/>
              </a:ext>
            </a:extLst>
          </p:cNvPr>
          <p:cNvSpPr>
            <a:spLocks noGrp="1"/>
          </p:cNvSpPr>
          <p:nvPr>
            <p:ph type="ctrTitle"/>
          </p:nvPr>
        </p:nvSpPr>
        <p:spPr>
          <a:xfrm>
            <a:off x="959475" y="-80970"/>
            <a:ext cx="6858000" cy="782273"/>
          </a:xfrm>
        </p:spPr>
        <p:txBody>
          <a:bodyPr/>
          <a:lstStyle/>
          <a:p>
            <a:r>
              <a:rPr lang="en-US"/>
              <a:t>Financial Well-Being</a:t>
            </a:r>
          </a:p>
        </p:txBody>
      </p:sp>
      <p:pic>
        <p:nvPicPr>
          <p:cNvPr id="6" name="Picture 5" descr="Logo&#10;&#10;Description automatically generated">
            <a:extLst>
              <a:ext uri="{FF2B5EF4-FFF2-40B4-BE49-F238E27FC236}">
                <a16:creationId xmlns:a16="http://schemas.microsoft.com/office/drawing/2014/main" id="{D7ABDB3A-3918-408E-A4C6-B0DC4A1AFF90}"/>
              </a:ext>
            </a:extLst>
          </p:cNvPr>
          <p:cNvPicPr>
            <a:picLocks noChangeAspect="1"/>
          </p:cNvPicPr>
          <p:nvPr/>
        </p:nvPicPr>
        <p:blipFill rotWithShape="1">
          <a:blip r:embed="rId3"/>
          <a:srcRect l="32078" t="16830" r="30291" b="11344"/>
          <a:stretch/>
        </p:blipFill>
        <p:spPr>
          <a:xfrm>
            <a:off x="6562725" y="2368768"/>
            <a:ext cx="1621800" cy="3095625"/>
          </a:xfrm>
          <a:prstGeom prst="rect">
            <a:avLst/>
          </a:prstGeom>
        </p:spPr>
      </p:pic>
      <p:sp>
        <p:nvSpPr>
          <p:cNvPr id="2" name="Content Placeholder 4">
            <a:extLst>
              <a:ext uri="{FF2B5EF4-FFF2-40B4-BE49-F238E27FC236}">
                <a16:creationId xmlns:a16="http://schemas.microsoft.com/office/drawing/2014/main" id="{F2D19A02-5763-F56C-5DA4-7737032C4D3B}"/>
              </a:ext>
            </a:extLst>
          </p:cNvPr>
          <p:cNvSpPr txBox="1">
            <a:spLocks/>
          </p:cNvSpPr>
          <p:nvPr/>
        </p:nvSpPr>
        <p:spPr>
          <a:xfrm>
            <a:off x="785739" y="1369345"/>
            <a:ext cx="6456309" cy="48350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pPr>
            <a:r>
              <a:rPr lang="en-US" sz="2400" dirty="0"/>
              <a:t>Everyone has a level of </a:t>
            </a:r>
            <a:r>
              <a:rPr lang="en-US" sz="2400" b="1" dirty="0"/>
              <a:t>Financial Well-Being</a:t>
            </a:r>
            <a:r>
              <a:rPr lang="en-US" sz="2400" dirty="0"/>
              <a:t>; it’s not a single endpoint</a:t>
            </a:r>
          </a:p>
          <a:p>
            <a:pPr marL="342900" indent="-342900">
              <a:lnSpc>
                <a:spcPct val="100000"/>
              </a:lnSpc>
            </a:pPr>
            <a:r>
              <a:rPr lang="en-US" sz="2400" dirty="0"/>
              <a:t>Self-assessed; changes over time</a:t>
            </a:r>
          </a:p>
          <a:p>
            <a:pPr marL="342900" indent="-342900">
              <a:lnSpc>
                <a:spcPct val="100000"/>
              </a:lnSpc>
            </a:pPr>
            <a:r>
              <a:rPr lang="en-US" sz="2400" dirty="0"/>
              <a:t>Includes:</a:t>
            </a:r>
          </a:p>
          <a:p>
            <a:pPr marL="1028700" lvl="1" indent="-342900">
              <a:lnSpc>
                <a:spcPct val="100000"/>
              </a:lnSpc>
            </a:pPr>
            <a:r>
              <a:rPr lang="en-US" sz="1800" dirty="0">
                <a:latin typeface="Arial" panose="020B0604020202020204" pitchFamily="34" charset="0"/>
                <a:cs typeface="Arial" panose="020B0604020202020204" pitchFamily="34" charset="0"/>
              </a:rPr>
              <a:t>Satisfaction with managing present situation</a:t>
            </a:r>
          </a:p>
          <a:p>
            <a:pPr marL="1028700" lvl="1" indent="-342900">
              <a:lnSpc>
                <a:spcPct val="100000"/>
              </a:lnSpc>
            </a:pPr>
            <a:r>
              <a:rPr lang="en-US" sz="1800" dirty="0">
                <a:latin typeface="Arial" panose="020B0604020202020204" pitchFamily="34" charset="0"/>
                <a:cs typeface="Arial" panose="020B0604020202020204" pitchFamily="34" charset="0"/>
              </a:rPr>
              <a:t>Feeling of having choices</a:t>
            </a:r>
          </a:p>
          <a:p>
            <a:pPr marL="1028700" lvl="1" indent="-342900">
              <a:lnSpc>
                <a:spcPct val="100000"/>
              </a:lnSpc>
            </a:pPr>
            <a:r>
              <a:rPr lang="en-US" sz="1800" dirty="0">
                <a:latin typeface="Arial" panose="020B0604020202020204" pitchFamily="34" charset="0"/>
                <a:cs typeface="Arial" panose="020B0604020202020204" pitchFamily="34" charset="0"/>
              </a:rPr>
              <a:t>Feeling some control over life</a:t>
            </a:r>
          </a:p>
          <a:p>
            <a:pPr marL="1028700" lvl="1" indent="-342900">
              <a:lnSpc>
                <a:spcPct val="100000"/>
              </a:lnSpc>
            </a:pPr>
            <a:r>
              <a:rPr lang="en-US" sz="1800" dirty="0">
                <a:latin typeface="Arial" panose="020B0604020202020204" pitchFamily="34" charset="0"/>
                <a:cs typeface="Arial" panose="020B0604020202020204" pitchFamily="34" charset="0"/>
              </a:rPr>
              <a:t>How you feel about the future</a:t>
            </a:r>
          </a:p>
        </p:txBody>
      </p:sp>
      <p:sp>
        <p:nvSpPr>
          <p:cNvPr id="8" name="Slide Number Placeholder 2">
            <a:extLst>
              <a:ext uri="{FF2B5EF4-FFF2-40B4-BE49-F238E27FC236}">
                <a16:creationId xmlns:a16="http://schemas.microsoft.com/office/drawing/2014/main" id="{16C9C858-3A0A-6612-1CE8-80BA391E2B14}"/>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3</a:t>
            </a:fld>
            <a:endParaRPr lang="en-US" dirty="0"/>
          </a:p>
        </p:txBody>
      </p:sp>
    </p:spTree>
    <p:extLst>
      <p:ext uri="{BB962C8B-B14F-4D97-AF65-F5344CB8AC3E}">
        <p14:creationId xmlns:p14="http://schemas.microsoft.com/office/powerpoint/2010/main" val="1597175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8A77-C0B3-CE09-8CA1-78DF237EBF27}"/>
              </a:ext>
            </a:extLst>
          </p:cNvPr>
          <p:cNvSpPr>
            <a:spLocks noGrp="1"/>
          </p:cNvSpPr>
          <p:nvPr>
            <p:ph type="ctrTitle"/>
          </p:nvPr>
        </p:nvSpPr>
        <p:spPr>
          <a:xfrm>
            <a:off x="959475" y="-80970"/>
            <a:ext cx="6858000" cy="782273"/>
          </a:xfrm>
        </p:spPr>
        <p:txBody>
          <a:bodyPr/>
          <a:lstStyle/>
          <a:p>
            <a:r>
              <a:rPr lang="en-US" dirty="0"/>
              <a:t>What Impacts Financial Well-Being?</a:t>
            </a:r>
          </a:p>
        </p:txBody>
      </p:sp>
      <p:pic>
        <p:nvPicPr>
          <p:cNvPr id="5" name="Content Placeholder 4" descr="Logo&#10;&#10;Description automatically generated">
            <a:extLst>
              <a:ext uri="{FF2B5EF4-FFF2-40B4-BE49-F238E27FC236}">
                <a16:creationId xmlns:a16="http://schemas.microsoft.com/office/drawing/2014/main" id="{CD191295-ACE4-3866-564C-A3490610FB4E}"/>
              </a:ext>
            </a:extLst>
          </p:cNvPr>
          <p:cNvPicPr>
            <a:picLocks noGrp="1" noChangeAspect="1"/>
          </p:cNvPicPr>
          <p:nvPr>
            <p:ph sz="half" idx="4294967295"/>
          </p:nvPr>
        </p:nvPicPr>
        <p:blipFill rotWithShape="1">
          <a:blip r:embed="rId3"/>
          <a:srcRect l="32078" t="16830" r="30291" b="11344"/>
          <a:stretch/>
        </p:blipFill>
        <p:spPr>
          <a:xfrm>
            <a:off x="3121764" y="1294151"/>
            <a:ext cx="2533422" cy="4835525"/>
          </a:xfrm>
          <a:prstGeom prst="rect">
            <a:avLst/>
          </a:prstGeom>
        </p:spPr>
      </p:pic>
      <p:sp>
        <p:nvSpPr>
          <p:cNvPr id="2" name="Slide Number Placeholder 2">
            <a:extLst>
              <a:ext uri="{FF2B5EF4-FFF2-40B4-BE49-F238E27FC236}">
                <a16:creationId xmlns:a16="http://schemas.microsoft.com/office/drawing/2014/main" id="{19EB617B-2542-EE05-1CB1-E90C6F731AF2}"/>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4</a:t>
            </a:fld>
            <a:endParaRPr lang="en-US" dirty="0"/>
          </a:p>
        </p:txBody>
      </p:sp>
    </p:spTree>
    <p:extLst>
      <p:ext uri="{BB962C8B-B14F-4D97-AF65-F5344CB8AC3E}">
        <p14:creationId xmlns:p14="http://schemas.microsoft.com/office/powerpoint/2010/main" val="341838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8A77-C0B3-CE09-8CA1-78DF237EBF27}"/>
              </a:ext>
            </a:extLst>
          </p:cNvPr>
          <p:cNvSpPr>
            <a:spLocks noGrp="1"/>
          </p:cNvSpPr>
          <p:nvPr>
            <p:ph type="ctrTitle"/>
          </p:nvPr>
        </p:nvSpPr>
        <p:spPr>
          <a:xfrm>
            <a:off x="959475" y="-80970"/>
            <a:ext cx="6858000" cy="782273"/>
          </a:xfrm>
        </p:spPr>
        <p:txBody>
          <a:bodyPr>
            <a:normAutofit/>
          </a:bodyPr>
          <a:lstStyle/>
          <a:p>
            <a:r>
              <a:rPr lang="en-US" dirty="0"/>
              <a:t>Hexagonal Thinking: An Activity</a:t>
            </a:r>
          </a:p>
        </p:txBody>
      </p:sp>
      <p:pic>
        <p:nvPicPr>
          <p:cNvPr id="5" name="Content Placeholder 4" descr="Shape&#10;&#10;Description automatically generated">
            <a:extLst>
              <a:ext uri="{FF2B5EF4-FFF2-40B4-BE49-F238E27FC236}">
                <a16:creationId xmlns:a16="http://schemas.microsoft.com/office/drawing/2014/main" id="{6DE986EA-B666-22C1-718E-83A1B30B24D0}"/>
              </a:ext>
            </a:extLst>
          </p:cNvPr>
          <p:cNvPicPr>
            <a:picLocks noGrp="1" noChangeAspect="1"/>
          </p:cNvPicPr>
          <p:nvPr>
            <p:ph sz="half" idx="4294967295"/>
          </p:nvPr>
        </p:nvPicPr>
        <p:blipFill>
          <a:blip r:embed="rId3"/>
          <a:stretch>
            <a:fillRect/>
          </a:stretch>
        </p:blipFill>
        <p:spPr>
          <a:xfrm>
            <a:off x="1258981" y="1341438"/>
            <a:ext cx="6257738" cy="4835525"/>
          </a:xfrm>
        </p:spPr>
      </p:pic>
      <p:sp>
        <p:nvSpPr>
          <p:cNvPr id="2" name="Slide Number Placeholder 2">
            <a:extLst>
              <a:ext uri="{FF2B5EF4-FFF2-40B4-BE49-F238E27FC236}">
                <a16:creationId xmlns:a16="http://schemas.microsoft.com/office/drawing/2014/main" id="{F39D740E-F281-BF7B-8C02-D611C8DC45AC}"/>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5</a:t>
            </a:fld>
            <a:endParaRPr lang="en-US" dirty="0"/>
          </a:p>
        </p:txBody>
      </p:sp>
    </p:spTree>
    <p:extLst>
      <p:ext uri="{BB962C8B-B14F-4D97-AF65-F5344CB8AC3E}">
        <p14:creationId xmlns:p14="http://schemas.microsoft.com/office/powerpoint/2010/main" val="256936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8A77-C0B3-CE09-8CA1-78DF237EBF27}"/>
              </a:ext>
            </a:extLst>
          </p:cNvPr>
          <p:cNvSpPr>
            <a:spLocks noGrp="1"/>
          </p:cNvSpPr>
          <p:nvPr>
            <p:ph type="ctrTitle"/>
          </p:nvPr>
        </p:nvSpPr>
        <p:spPr>
          <a:xfrm>
            <a:off x="959475" y="-80970"/>
            <a:ext cx="6858000" cy="782273"/>
          </a:xfrm>
        </p:spPr>
        <p:txBody>
          <a:bodyPr>
            <a:normAutofit/>
          </a:bodyPr>
          <a:lstStyle/>
          <a:p>
            <a:r>
              <a:rPr lang="en-US" dirty="0"/>
              <a:t>Sweets and Snacks: An Example</a:t>
            </a:r>
          </a:p>
        </p:txBody>
      </p:sp>
      <p:pic>
        <p:nvPicPr>
          <p:cNvPr id="8" name="Content Placeholder 7" descr="Shape&#10;&#10;Description automatically generated">
            <a:extLst>
              <a:ext uri="{FF2B5EF4-FFF2-40B4-BE49-F238E27FC236}">
                <a16:creationId xmlns:a16="http://schemas.microsoft.com/office/drawing/2014/main" id="{42F2A454-F32A-240A-081D-151CEDCDDDC3}"/>
              </a:ext>
            </a:extLst>
          </p:cNvPr>
          <p:cNvPicPr>
            <a:picLocks noGrp="1" noChangeAspect="1"/>
          </p:cNvPicPr>
          <p:nvPr>
            <p:ph sz="half" idx="4294967295"/>
          </p:nvPr>
        </p:nvPicPr>
        <p:blipFill>
          <a:blip r:embed="rId3"/>
          <a:stretch>
            <a:fillRect/>
          </a:stretch>
        </p:blipFill>
        <p:spPr>
          <a:xfrm>
            <a:off x="1258981" y="1341438"/>
            <a:ext cx="6257738" cy="4835525"/>
          </a:xfrm>
        </p:spPr>
      </p:pic>
      <p:sp>
        <p:nvSpPr>
          <p:cNvPr id="2" name="Slide Number Placeholder 2">
            <a:extLst>
              <a:ext uri="{FF2B5EF4-FFF2-40B4-BE49-F238E27FC236}">
                <a16:creationId xmlns:a16="http://schemas.microsoft.com/office/drawing/2014/main" id="{4A405663-B40B-BCE4-296F-BE813BAF8CF9}"/>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6</a:t>
            </a:fld>
            <a:endParaRPr lang="en-US" dirty="0"/>
          </a:p>
        </p:txBody>
      </p:sp>
    </p:spTree>
    <p:extLst>
      <p:ext uri="{BB962C8B-B14F-4D97-AF65-F5344CB8AC3E}">
        <p14:creationId xmlns:p14="http://schemas.microsoft.com/office/powerpoint/2010/main" val="400732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8A77-C0B3-CE09-8CA1-78DF237EBF27}"/>
              </a:ext>
            </a:extLst>
          </p:cNvPr>
          <p:cNvSpPr>
            <a:spLocks noGrp="1"/>
          </p:cNvSpPr>
          <p:nvPr>
            <p:ph type="ctrTitle"/>
          </p:nvPr>
        </p:nvSpPr>
        <p:spPr>
          <a:xfrm>
            <a:off x="959475" y="-80970"/>
            <a:ext cx="6858000" cy="782273"/>
          </a:xfrm>
        </p:spPr>
        <p:txBody>
          <a:bodyPr>
            <a:normAutofit/>
          </a:bodyPr>
          <a:lstStyle/>
          <a:p>
            <a:r>
              <a:rPr lang="en-US" dirty="0"/>
              <a:t>Sweets and Snacks: A Honeycomb</a:t>
            </a:r>
          </a:p>
        </p:txBody>
      </p:sp>
      <p:pic>
        <p:nvPicPr>
          <p:cNvPr id="5" name="Content Placeholder 4" descr="A diagram of a house&#10;&#10;Description automatically generated with low confidence">
            <a:extLst>
              <a:ext uri="{FF2B5EF4-FFF2-40B4-BE49-F238E27FC236}">
                <a16:creationId xmlns:a16="http://schemas.microsoft.com/office/drawing/2014/main" id="{16BD81B9-7F76-9026-7F55-3D8A62AB956C}"/>
              </a:ext>
            </a:extLst>
          </p:cNvPr>
          <p:cNvPicPr>
            <a:picLocks noGrp="1" noChangeAspect="1"/>
          </p:cNvPicPr>
          <p:nvPr>
            <p:ph sz="half" idx="4294967295"/>
          </p:nvPr>
        </p:nvPicPr>
        <p:blipFill>
          <a:blip r:embed="rId3"/>
          <a:stretch>
            <a:fillRect/>
          </a:stretch>
        </p:blipFill>
        <p:spPr>
          <a:xfrm>
            <a:off x="1258981" y="1341438"/>
            <a:ext cx="6257738" cy="4835525"/>
          </a:xfrm>
        </p:spPr>
      </p:pic>
      <p:sp>
        <p:nvSpPr>
          <p:cNvPr id="2" name="Slide Number Placeholder 2">
            <a:extLst>
              <a:ext uri="{FF2B5EF4-FFF2-40B4-BE49-F238E27FC236}">
                <a16:creationId xmlns:a16="http://schemas.microsoft.com/office/drawing/2014/main" id="{6E08AD7D-A2B2-0FAD-E779-129B0285ED82}"/>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7</a:t>
            </a:fld>
            <a:endParaRPr lang="en-US" dirty="0"/>
          </a:p>
        </p:txBody>
      </p:sp>
    </p:spTree>
    <p:extLst>
      <p:ext uri="{BB962C8B-B14F-4D97-AF65-F5344CB8AC3E}">
        <p14:creationId xmlns:p14="http://schemas.microsoft.com/office/powerpoint/2010/main" val="162399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8A77-C0B3-CE09-8CA1-78DF237EBF27}"/>
              </a:ext>
            </a:extLst>
          </p:cNvPr>
          <p:cNvSpPr>
            <a:spLocks noGrp="1"/>
          </p:cNvSpPr>
          <p:nvPr>
            <p:ph type="ctrTitle"/>
          </p:nvPr>
        </p:nvSpPr>
        <p:spPr>
          <a:xfrm>
            <a:off x="959475" y="-80970"/>
            <a:ext cx="6858000" cy="782273"/>
          </a:xfrm>
        </p:spPr>
        <p:txBody>
          <a:bodyPr>
            <a:normAutofit/>
          </a:bodyPr>
          <a:lstStyle/>
          <a:p>
            <a:r>
              <a:rPr lang="en-US" dirty="0"/>
              <a:t>Hexagonal Thinking: An Activity</a:t>
            </a:r>
          </a:p>
        </p:txBody>
      </p:sp>
      <p:sp>
        <p:nvSpPr>
          <p:cNvPr id="7" name="Content Placeholder 1">
            <a:extLst>
              <a:ext uri="{FF2B5EF4-FFF2-40B4-BE49-F238E27FC236}">
                <a16:creationId xmlns:a16="http://schemas.microsoft.com/office/drawing/2014/main" id="{A48DD16D-B8F6-D33E-E3F3-B7B8D4467F96}"/>
              </a:ext>
            </a:extLst>
          </p:cNvPr>
          <p:cNvSpPr txBox="1">
            <a:spLocks/>
          </p:cNvSpPr>
          <p:nvPr/>
        </p:nvSpPr>
        <p:spPr>
          <a:xfrm>
            <a:off x="959475" y="1296810"/>
            <a:ext cx="6320556" cy="483505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0596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59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59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59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59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Each hexagon represents something that might influence a person’s financial well-being</a:t>
            </a:r>
          </a:p>
          <a:p>
            <a:pPr marL="342900" indent="-342900">
              <a:buFont typeface="Arial" panose="020B0604020202020204" pitchFamily="34" charset="0"/>
              <a:buChar char="•"/>
            </a:pPr>
            <a:r>
              <a:rPr lang="en-US" dirty="0"/>
              <a:t>Review the contents with your group members</a:t>
            </a:r>
          </a:p>
          <a:p>
            <a:pPr marL="342900" indent="-342900">
              <a:buFont typeface="Arial" panose="020B0604020202020204" pitchFamily="34" charset="0"/>
              <a:buChar char="•"/>
            </a:pPr>
            <a:r>
              <a:rPr lang="en-US" dirty="0"/>
              <a:t>Use the blank hexagons for items you brainstormed that aren’t part of the hexagons you received</a:t>
            </a:r>
          </a:p>
          <a:p>
            <a:pPr marL="342900" indent="-342900">
              <a:buFont typeface="Arial" panose="020B0604020202020204" pitchFamily="34" charset="0"/>
              <a:buChar char="•"/>
            </a:pPr>
            <a:r>
              <a:rPr lang="en-US" dirty="0"/>
              <a:t>Work together to create a shape where edges and corners touch to reflect a commonality</a:t>
            </a:r>
          </a:p>
        </p:txBody>
      </p:sp>
      <p:sp>
        <p:nvSpPr>
          <p:cNvPr id="2" name="Slide Number Placeholder 2">
            <a:extLst>
              <a:ext uri="{FF2B5EF4-FFF2-40B4-BE49-F238E27FC236}">
                <a16:creationId xmlns:a16="http://schemas.microsoft.com/office/drawing/2014/main" id="{2F5B3576-32E7-CC0D-AEAB-C64B72EE9674}"/>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8</a:t>
            </a:fld>
            <a:endParaRPr lang="en-US" dirty="0"/>
          </a:p>
        </p:txBody>
      </p:sp>
    </p:spTree>
    <p:extLst>
      <p:ext uri="{BB962C8B-B14F-4D97-AF65-F5344CB8AC3E}">
        <p14:creationId xmlns:p14="http://schemas.microsoft.com/office/powerpoint/2010/main" val="3125544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8A77-C0B3-CE09-8CA1-78DF237EBF27}"/>
              </a:ext>
            </a:extLst>
          </p:cNvPr>
          <p:cNvSpPr>
            <a:spLocks noGrp="1"/>
          </p:cNvSpPr>
          <p:nvPr>
            <p:ph type="ctrTitle"/>
          </p:nvPr>
        </p:nvSpPr>
        <p:spPr>
          <a:xfrm>
            <a:off x="959475" y="-80970"/>
            <a:ext cx="6858000" cy="782273"/>
          </a:xfrm>
        </p:spPr>
        <p:txBody>
          <a:bodyPr>
            <a:normAutofit/>
          </a:bodyPr>
          <a:lstStyle/>
          <a:p>
            <a:r>
              <a:rPr lang="en-US" dirty="0"/>
              <a:t>Let’s Debrief: Placement</a:t>
            </a:r>
          </a:p>
        </p:txBody>
      </p:sp>
      <p:sp>
        <p:nvSpPr>
          <p:cNvPr id="7" name="Content Placeholder 1">
            <a:extLst>
              <a:ext uri="{FF2B5EF4-FFF2-40B4-BE49-F238E27FC236}">
                <a16:creationId xmlns:a16="http://schemas.microsoft.com/office/drawing/2014/main" id="{A48DD16D-B8F6-D33E-E3F3-B7B8D4467F96}"/>
              </a:ext>
            </a:extLst>
          </p:cNvPr>
          <p:cNvSpPr txBox="1">
            <a:spLocks/>
          </p:cNvSpPr>
          <p:nvPr/>
        </p:nvSpPr>
        <p:spPr>
          <a:xfrm>
            <a:off x="959475" y="1296810"/>
            <a:ext cx="7240942" cy="483505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0596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59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59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59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59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Were you able to find a place for all of your hexagons? If not, how many could not be placed?</a:t>
            </a:r>
          </a:p>
          <a:p>
            <a:pPr marL="342900" indent="-342900">
              <a:buFont typeface="Arial" panose="020B0604020202020204" pitchFamily="34" charset="0"/>
              <a:buChar char="•"/>
            </a:pPr>
            <a:r>
              <a:rPr lang="en-US" dirty="0"/>
              <a:t>How would you describe your final shape? Compact with most hexagons touching? Loose with “extensions”</a:t>
            </a:r>
          </a:p>
          <a:p>
            <a:pPr marL="342900" indent="-342900">
              <a:buFont typeface="Arial" panose="020B0604020202020204" pitchFamily="34" charset="0"/>
              <a:buChar char="•"/>
            </a:pPr>
            <a:r>
              <a:rPr lang="en-US" dirty="0"/>
              <a:t>Tell me about one of your “central” hexagons — one that connected to six others. Why was it easy to make connections for that one?</a:t>
            </a:r>
          </a:p>
          <a:p>
            <a:pPr marL="342900" indent="-342900">
              <a:buFont typeface="Arial" panose="020B0604020202020204" pitchFamily="34" charset="0"/>
              <a:buChar char="•"/>
            </a:pPr>
            <a:r>
              <a:rPr lang="en-US" dirty="0"/>
              <a:t>Which hexagons were harder to “fit” than others? Why?</a:t>
            </a:r>
          </a:p>
        </p:txBody>
      </p:sp>
      <p:sp>
        <p:nvSpPr>
          <p:cNvPr id="2" name="Slide Number Placeholder 2">
            <a:extLst>
              <a:ext uri="{FF2B5EF4-FFF2-40B4-BE49-F238E27FC236}">
                <a16:creationId xmlns:a16="http://schemas.microsoft.com/office/drawing/2014/main" id="{A004FAC4-C7ED-1CB7-7F45-A3F13B6A387E}"/>
              </a:ext>
            </a:extLst>
          </p:cNvPr>
          <p:cNvSpPr>
            <a:spLocks noGrp="1"/>
          </p:cNvSpPr>
          <p:nvPr>
            <p:ph type="sldNum" sz="quarter" idx="4"/>
          </p:nvPr>
        </p:nvSpPr>
        <p:spPr>
          <a:xfrm>
            <a:off x="8499763" y="6458984"/>
            <a:ext cx="540327" cy="274324"/>
          </a:xfrm>
        </p:spPr>
        <p:txBody>
          <a:bodyPr/>
          <a:lstStyle/>
          <a:p>
            <a:fld id="{64F12D03-C2F7-9845-A612-6A708C696EFE}" type="slidenum">
              <a:rPr lang="en-US" smtClean="0"/>
              <a:pPr/>
              <a:t>9</a:t>
            </a:fld>
            <a:endParaRPr lang="en-US" dirty="0"/>
          </a:p>
        </p:txBody>
      </p:sp>
    </p:spTree>
    <p:extLst>
      <p:ext uri="{BB962C8B-B14F-4D97-AF65-F5344CB8AC3E}">
        <p14:creationId xmlns:p14="http://schemas.microsoft.com/office/powerpoint/2010/main" val="1708662010"/>
      </p:ext>
    </p:extLst>
  </p:cSld>
  <p:clrMapOvr>
    <a:masterClrMapping/>
  </p:clrMapOvr>
</p:sld>
</file>

<file path=ppt/theme/theme1.xml><?xml version="1.0" encoding="utf-8"?>
<a:theme xmlns:a="http://schemas.openxmlformats.org/drawingml/2006/main" name="Office Theme">
  <a:themeElements>
    <a:clrScheme name="Custom 1">
      <a:dk1>
        <a:srgbClr val="535860"/>
      </a:dk1>
      <a:lt1>
        <a:srgbClr val="FFFFFF"/>
      </a:lt1>
      <a:dk2>
        <a:srgbClr val="F27916"/>
      </a:dk2>
      <a:lt2>
        <a:srgbClr val="E7E6E6"/>
      </a:lt2>
      <a:accent1>
        <a:srgbClr val="F4A231"/>
      </a:accent1>
      <a:accent2>
        <a:srgbClr val="119B8E"/>
      </a:accent2>
      <a:accent3>
        <a:srgbClr val="991B1E"/>
      </a:accent3>
      <a:accent4>
        <a:srgbClr val="DAE3E8"/>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_Nefe_Template_072020.pptx" id="{7AE1EA15-7FF9-42B4-A93E-604A29D805E7}" vid="{3E406208-2F37-43AC-97DF-3594B9F11E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2835E732273544A960BDF5E33CC36CA" ma:contentTypeVersion="18" ma:contentTypeDescription="Create a new document." ma:contentTypeScope="" ma:versionID="8f4253aef2fec4afcc9f5e9d20c0e9eb">
  <xsd:schema xmlns:xsd="http://www.w3.org/2001/XMLSchema" xmlns:xs="http://www.w3.org/2001/XMLSchema" xmlns:p="http://schemas.microsoft.com/office/2006/metadata/properties" xmlns:ns2="57094a40-a99d-4476-8486-a028ad31065d" xmlns:ns3="649ab750-6392-4c9d-b377-0b0cbe027030" targetNamespace="http://schemas.microsoft.com/office/2006/metadata/properties" ma:root="true" ma:fieldsID="115cffca0ee548974c14e088618cd3ab" ns2:_="" ns3:_="">
    <xsd:import namespace="57094a40-a99d-4476-8486-a028ad31065d"/>
    <xsd:import namespace="649ab750-6392-4c9d-b377-0b0cbe02703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94a40-a99d-4476-8486-a028ad3106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5bd341d-66ed-4ba0-9039-db567da1fb78}" ma:internalName="TaxCatchAll" ma:showField="CatchAllData" ma:web="57094a40-a99d-4476-8486-a028ad31065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49ab750-6392-4c9d-b377-0b0cbe0270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280b6f8-6f90-4a33-8be1-e99aca0abb07"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57094a40-a99d-4476-8486-a028ad31065d">RESEARCHPROG-1380863906-8393</_dlc_DocId>
    <_dlc_DocIdUrl xmlns="57094a40-a99d-4476-8486-a028ad31065d">
      <Url>https://nationalendowmentfined.sharepoint.com/sites/ResearchPrograms/_layouts/15/DocIdRedir.aspx?ID=RESEARCHPROG-1380863906-8393</Url>
      <Description>RESEARCHPROG-1380863906-8393</Description>
    </_dlc_DocIdUrl>
    <SharedWithUsers xmlns="57094a40-a99d-4476-8486-a028ad31065d">
      <UserInfo>
        <DisplayName>Mary Hoch</DisplayName>
        <AccountId>53</AccountId>
        <AccountType/>
      </UserInfo>
    </SharedWithUsers>
    <lcf76f155ced4ddcb4097134ff3c332f xmlns="649ab750-6392-4c9d-b377-0b0cbe027030">
      <Terms xmlns="http://schemas.microsoft.com/office/infopath/2007/PartnerControls"/>
    </lcf76f155ced4ddcb4097134ff3c332f>
    <TaxCatchAll xmlns="57094a40-a99d-4476-8486-a028ad31065d" xsi:nil="true"/>
  </documentManagement>
</p:properties>
</file>

<file path=customXml/itemProps1.xml><?xml version="1.0" encoding="utf-8"?>
<ds:datastoreItem xmlns:ds="http://schemas.openxmlformats.org/officeDocument/2006/customXml" ds:itemID="{A12A08B4-F650-41FC-AB5F-4BA16534C3B5}">
  <ds:schemaRefs>
    <ds:schemaRef ds:uri="http://schemas.microsoft.com/sharepoint/events"/>
  </ds:schemaRefs>
</ds:datastoreItem>
</file>

<file path=customXml/itemProps2.xml><?xml version="1.0" encoding="utf-8"?>
<ds:datastoreItem xmlns:ds="http://schemas.openxmlformats.org/officeDocument/2006/customXml" ds:itemID="{0DA74CD0-D05F-4CF9-B946-F3E7C3258615}"/>
</file>

<file path=customXml/itemProps3.xml><?xml version="1.0" encoding="utf-8"?>
<ds:datastoreItem xmlns:ds="http://schemas.openxmlformats.org/officeDocument/2006/customXml" ds:itemID="{B79BC177-187E-4B77-97D8-DD0CB92A6C3D}">
  <ds:schemaRefs>
    <ds:schemaRef ds:uri="http://schemas.microsoft.com/sharepoint/v3/contenttype/forms"/>
  </ds:schemaRefs>
</ds:datastoreItem>
</file>

<file path=customXml/itemProps4.xml><?xml version="1.0" encoding="utf-8"?>
<ds:datastoreItem xmlns:ds="http://schemas.openxmlformats.org/officeDocument/2006/customXml" ds:itemID="{13249FAC-2B31-4694-B6DC-C865E11A8740}">
  <ds:schemaRefs>
    <ds:schemaRef ds:uri="http://schemas.microsoft.com/office/2006/metadata/properties"/>
    <ds:schemaRef ds:uri="http://purl.org/dc/terms/"/>
    <ds:schemaRef ds:uri="http://purl.org/dc/dcmitype/"/>
    <ds:schemaRef ds:uri="http://schemas.microsoft.com/office/2006/documentManagement/types"/>
    <ds:schemaRef ds:uri="http://purl.org/dc/elements/1.1/"/>
    <ds:schemaRef ds:uri="649ab750-6392-4c9d-b377-0b0cbe027030"/>
    <ds:schemaRef ds:uri="http://schemas.microsoft.com/office/infopath/2007/PartnerControls"/>
    <ds:schemaRef ds:uri="http://schemas.openxmlformats.org/package/2006/metadata/core-properties"/>
    <ds:schemaRef ds:uri="57094a40-a99d-4476-8486-a028ad31065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10514</TotalTime>
  <Words>2922</Words>
  <Application>Microsoft Macintosh PowerPoint</Application>
  <PresentationFormat>On-screen Show (4:3)</PresentationFormat>
  <Paragraphs>239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MinionPro-Regular</vt:lpstr>
      <vt:lpstr>ProximaNova-Bold</vt:lpstr>
      <vt:lpstr>ProximaNova-Regular</vt:lpstr>
      <vt:lpstr>Office Theme</vt:lpstr>
      <vt:lpstr>What Influences Financial Well-Being??</vt:lpstr>
      <vt:lpstr>What Do You Think About? </vt:lpstr>
      <vt:lpstr>Financial Well-Being</vt:lpstr>
      <vt:lpstr>What Impacts Financial Well-Being?</vt:lpstr>
      <vt:lpstr>Hexagonal Thinking: An Activity</vt:lpstr>
      <vt:lpstr>Sweets and Snacks: An Example</vt:lpstr>
      <vt:lpstr>Sweets and Snacks: A Honeycomb</vt:lpstr>
      <vt:lpstr>Hexagonal Thinking: An Activity</vt:lpstr>
      <vt:lpstr>Let’s Debrief: Placement</vt:lpstr>
      <vt:lpstr>Let’s Debrief: Content</vt:lpstr>
      <vt:lpstr>Core Elements of the Personal Finance Ecosystem</vt:lpstr>
      <vt:lpstr>Foundational Factors </vt:lpstr>
      <vt:lpstr>Foundational Factors</vt:lpstr>
      <vt:lpstr>Financial Knowledge and Access</vt:lpstr>
      <vt:lpstr>Financial Knowledge and Access</vt:lpstr>
      <vt:lpstr>Financial Actions &amp; Outcomes </vt:lpstr>
      <vt:lpstr>Financial Actions and Outcomes Cycle</vt:lpstr>
      <vt:lpstr>Review: Core Elements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Anderson</dc:creator>
  <cp:lastModifiedBy>Bobby Eismann</cp:lastModifiedBy>
  <cp:revision>17</cp:revision>
  <cp:lastPrinted>2022-06-28T18:40:38Z</cp:lastPrinted>
  <dcterms:created xsi:type="dcterms:W3CDTF">2020-05-27T19:55:37Z</dcterms:created>
  <dcterms:modified xsi:type="dcterms:W3CDTF">2024-06-10T14:41:38Z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0x010100E2835E732273544A960BDF5E33CC36CA</vt:lpwstr>
  </property>
  <property fmtid="{D5CDD505-2E9C-101B-9397-08002B2CF9AE}" pid="3" name="_dlc_DocIdItemGuid">
    <vt:lpwstr>ba8033a4-d8fc-40ea-9e00-d8df8f08fb8a</vt:lpwstr>
  </property>
</Properties>
</file>