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5"/>
    <p:sldMasterId id="2147483693" r:id="rId6"/>
  </p:sldMasterIdLst>
  <p:notesMasterIdLst>
    <p:notesMasterId r:id="rId12"/>
  </p:notesMasterIdLst>
  <p:sldIdLst>
    <p:sldId id="272" r:id="rId7"/>
    <p:sldId id="348" r:id="rId8"/>
    <p:sldId id="350" r:id="rId9"/>
    <p:sldId id="349" r:id="rId10"/>
    <p:sldId id="347"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8289A22-A6B6-FF7D-1055-27BB0FE7E53F}" name="Mary Hoch" initials="MH" userId="S::mhoch@nefe.org::a07403d2-2f2f-4882-88ed-02c9651747c4" providerId="AD"/>
  <p188:author id="{2AEADE73-CB05-CE23-2048-0B4C3CE84099}" name="Amy Marty Conrad" initials="AMC" userId="S::AMarty@nefe.org::adf9cb94-d4ba-40b3-9e20-31ae746180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7A19"/>
    <a:srgbClr val="505961"/>
    <a:srgbClr val="F7A1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34"/>
    <p:restoredTop sz="95858" autoAdjust="0"/>
  </p:normalViewPr>
  <p:slideViewPr>
    <p:cSldViewPr snapToGrid="0">
      <p:cViewPr>
        <p:scale>
          <a:sx n="66" d="100"/>
          <a:sy n="66" d="100"/>
        </p:scale>
        <p:origin x="4584" y="1872"/>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400" b="1" spc="0">
                <a:solidFill>
                  <a:srgbClr val="505961"/>
                </a:solidFill>
                <a:latin typeface="Arial" panose="020B0604020202020204" pitchFamily="34" charset="0"/>
                <a:cs typeface="Arial" panose="020B0604020202020204" pitchFamily="34" charset="0"/>
              </a:rPr>
              <a:t>CHART TITLE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7E1-DF48-B629-CC98D733B40C}"/>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7E1-DF48-B629-CC98D733B40C}"/>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7E1-DF48-B629-CC98D733B40C}"/>
            </c:ext>
          </c:extLst>
        </c:ser>
        <c:dLbls>
          <c:showLegendKey val="0"/>
          <c:showVal val="0"/>
          <c:showCatName val="0"/>
          <c:showSerName val="0"/>
          <c:showPercent val="0"/>
          <c:showBubbleSize val="0"/>
        </c:dLbls>
        <c:gapWidth val="219"/>
        <c:overlap val="-27"/>
        <c:axId val="1764328288"/>
        <c:axId val="1249945136"/>
      </c:barChart>
      <c:catAx>
        <c:axId val="176432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49945136"/>
        <c:crosses val="autoZero"/>
        <c:auto val="1"/>
        <c:lblAlgn val="ctr"/>
        <c:lblOffset val="100"/>
        <c:noMultiLvlLbl val="0"/>
      </c:catAx>
      <c:valAx>
        <c:axId val="12499451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4328288"/>
        <c:crosses val="autoZero"/>
        <c:crossBetween val="between"/>
      </c:valAx>
      <c:spPr>
        <a:noFill/>
        <a:ln>
          <a:noFill/>
        </a:ln>
        <a:effectLst/>
      </c:spPr>
    </c:plotArea>
    <c:legend>
      <c:legendPos val="b"/>
      <c:layout>
        <c:manualLayout>
          <c:xMode val="edge"/>
          <c:yMode val="edge"/>
          <c:x val="0.35600789982860576"/>
          <c:y val="0.94573696615040581"/>
          <c:w val="0.28798420034278832"/>
          <c:h val="5.42630338495942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B6013A0-ED05-D848-AA37-6FEED990EA8D}" type="datetimeFigureOut">
              <a:rPr lang="en-US" smtClean="0"/>
              <a:t>6/10/24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0691B1C-A220-0746-A7D7-F3A73159E71F}" type="slidenum">
              <a:rPr lang="en-US" smtClean="0"/>
              <a:t>‹#›</a:t>
            </a:fld>
            <a:endParaRPr lang="en-US"/>
          </a:p>
        </p:txBody>
      </p:sp>
    </p:spTree>
    <p:extLst>
      <p:ext uri="{BB962C8B-B14F-4D97-AF65-F5344CB8AC3E}">
        <p14:creationId xmlns:p14="http://schemas.microsoft.com/office/powerpoint/2010/main" val="1099289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65887" lvl="1">
              <a:lnSpc>
                <a:spcPct val="107000"/>
              </a:lnSpc>
              <a:spcAft>
                <a:spcPts val="815"/>
              </a:spcAft>
            </a:pPr>
            <a:endParaRPr lang="en-US" sz="800" dirty="0">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0691B1C-A220-0746-A7D7-F3A73159E71F}" type="slidenum">
              <a:rPr lang="en-US" smtClean="0"/>
              <a:t>1</a:t>
            </a:fld>
            <a:endParaRPr lang="en-US"/>
          </a:p>
        </p:txBody>
      </p:sp>
    </p:spTree>
    <p:extLst>
      <p:ext uri="{BB962C8B-B14F-4D97-AF65-F5344CB8AC3E}">
        <p14:creationId xmlns:p14="http://schemas.microsoft.com/office/powerpoint/2010/main" val="3624320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a:t>You can find more about NEFE, the Ecosystem, and other initiatives at </a:t>
            </a:r>
            <a:r>
              <a:rPr lang="en-US" sz="800" dirty="0" err="1"/>
              <a:t>NEFE.org</a:t>
            </a:r>
            <a:r>
              <a:rPr lang="en-US" sz="800" dirty="0"/>
              <a:t>. </a:t>
            </a:r>
          </a:p>
          <a:p>
            <a:endParaRPr lang="en-US" sz="800" dirty="0"/>
          </a:p>
        </p:txBody>
      </p:sp>
      <p:sp>
        <p:nvSpPr>
          <p:cNvPr id="4" name="Slide Number Placeholder 3"/>
          <p:cNvSpPr>
            <a:spLocks noGrp="1"/>
          </p:cNvSpPr>
          <p:nvPr>
            <p:ph type="sldNum" sz="quarter" idx="5"/>
          </p:nvPr>
        </p:nvSpPr>
        <p:spPr/>
        <p:txBody>
          <a:bodyPr/>
          <a:lstStyle/>
          <a:p>
            <a:fld id="{90691B1C-A220-0746-A7D7-F3A73159E71F}" type="slidenum">
              <a:rPr lang="en-US" smtClean="0"/>
              <a:t>5</a:t>
            </a:fld>
            <a:endParaRPr lang="en-US"/>
          </a:p>
        </p:txBody>
      </p:sp>
    </p:spTree>
    <p:extLst>
      <p:ext uri="{BB962C8B-B14F-4D97-AF65-F5344CB8AC3E}">
        <p14:creationId xmlns:p14="http://schemas.microsoft.com/office/powerpoint/2010/main" val="42223763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BC550D0-8346-427D-892F-7971E6EAF0E1}"/>
              </a:ext>
            </a:extLst>
          </p:cNvPr>
          <p:cNvSpPr/>
          <p:nvPr userDrawn="1"/>
        </p:nvSpPr>
        <p:spPr>
          <a:xfrm>
            <a:off x="710811" y="3713259"/>
            <a:ext cx="8433189" cy="171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1F89CC9F-33DD-C84F-84BA-253B95D5CC95}"/>
              </a:ext>
            </a:extLst>
          </p:cNvPr>
          <p:cNvSpPr>
            <a:spLocks noGrp="1"/>
          </p:cNvSpPr>
          <p:nvPr>
            <p:ph type="ctrTitle" hasCustomPrompt="1"/>
          </p:nvPr>
        </p:nvSpPr>
        <p:spPr>
          <a:xfrm>
            <a:off x="778398" y="2288683"/>
            <a:ext cx="6858000" cy="1287873"/>
          </a:xfrm>
          <a:prstGeom prst="rect">
            <a:avLst/>
          </a:prstGeom>
        </p:spPr>
        <p:txBody>
          <a:bodyPr anchor="b">
            <a:normAutofit/>
          </a:bodyPr>
          <a:lstStyle>
            <a:lvl1pPr algn="l">
              <a:defRPr sz="4000" b="1" i="0">
                <a:solidFill>
                  <a:srgbClr val="505961"/>
                </a:solidFill>
                <a:latin typeface="Arial" panose="020B0604020202020204" pitchFamily="34" charset="0"/>
                <a:cs typeface="Arial" panose="020B0604020202020204" pitchFamily="34" charset="0"/>
              </a:defRPr>
            </a:lvl1pPr>
          </a:lstStyle>
          <a:p>
            <a:r>
              <a:rPr lang="en-US"/>
              <a:t>Presentation Title</a:t>
            </a:r>
          </a:p>
        </p:txBody>
      </p:sp>
      <p:sp>
        <p:nvSpPr>
          <p:cNvPr id="8" name="Subtitle 2">
            <a:extLst>
              <a:ext uri="{FF2B5EF4-FFF2-40B4-BE49-F238E27FC236}">
                <a16:creationId xmlns:a16="http://schemas.microsoft.com/office/drawing/2014/main" id="{3100B700-269E-0343-BB17-0375968FA259}"/>
              </a:ext>
            </a:extLst>
          </p:cNvPr>
          <p:cNvSpPr>
            <a:spLocks noGrp="1"/>
          </p:cNvSpPr>
          <p:nvPr>
            <p:ph type="subTitle" idx="1" hasCustomPrompt="1"/>
          </p:nvPr>
        </p:nvSpPr>
        <p:spPr>
          <a:xfrm>
            <a:off x="778398" y="4066225"/>
            <a:ext cx="3583858" cy="639161"/>
          </a:xfrm>
          <a:prstGeom prst="rect">
            <a:avLst/>
          </a:prstGeom>
        </p:spPr>
        <p:txBody>
          <a:bodyPr>
            <a:normAutofit/>
          </a:bodyPr>
          <a:lstStyle>
            <a:lvl1pPr marL="0" indent="0" algn="l">
              <a:buNone/>
              <a:defRPr sz="2000">
                <a:solidFill>
                  <a:srgbClr val="505961"/>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Presenter: Lorem Ipsum</a:t>
            </a:r>
          </a:p>
        </p:txBody>
      </p:sp>
      <p:cxnSp>
        <p:nvCxnSpPr>
          <p:cNvPr id="6" name="Straight Connector 5">
            <a:extLst>
              <a:ext uri="{FF2B5EF4-FFF2-40B4-BE49-F238E27FC236}">
                <a16:creationId xmlns:a16="http://schemas.microsoft.com/office/drawing/2014/main" id="{C84F4D59-D92D-429C-8F5E-A622644AEE20}"/>
              </a:ext>
            </a:extLst>
          </p:cNvPr>
          <p:cNvCxnSpPr/>
          <p:nvPr userDrawn="1"/>
        </p:nvCxnSpPr>
        <p:spPr>
          <a:xfrm>
            <a:off x="710811" y="3811784"/>
            <a:ext cx="8189844" cy="0"/>
          </a:xfrm>
          <a:prstGeom prst="line">
            <a:avLst/>
          </a:prstGeom>
          <a:ln w="22225"/>
        </p:spPr>
        <p:style>
          <a:lnRef idx="1">
            <a:schemeClr val="accent1"/>
          </a:lnRef>
          <a:fillRef idx="0">
            <a:schemeClr val="accent1"/>
          </a:fillRef>
          <a:effectRef idx="0">
            <a:schemeClr val="accent1"/>
          </a:effectRef>
          <a:fontRef idx="minor">
            <a:schemeClr val="tx1"/>
          </a:fontRef>
        </p:style>
      </p:cxnSp>
      <p:pic>
        <p:nvPicPr>
          <p:cNvPr id="5" name="Picture 4" descr="A grey rectangular object with white text&#10;&#10;Description automatically generated">
            <a:extLst>
              <a:ext uri="{FF2B5EF4-FFF2-40B4-BE49-F238E27FC236}">
                <a16:creationId xmlns:a16="http://schemas.microsoft.com/office/drawing/2014/main" id="{E03C5F46-BFC0-BBD7-AEAA-9350A0E268F7}"/>
              </a:ext>
            </a:extLst>
          </p:cNvPr>
          <p:cNvPicPr>
            <a:picLocks noChangeAspect="1"/>
          </p:cNvPicPr>
          <p:nvPr userDrawn="1"/>
        </p:nvPicPr>
        <p:blipFill>
          <a:blip r:embed="rId3"/>
          <a:stretch>
            <a:fillRect/>
          </a:stretch>
        </p:blipFill>
        <p:spPr>
          <a:xfrm>
            <a:off x="0" y="0"/>
            <a:ext cx="9144000" cy="6858000"/>
          </a:xfrm>
          <a:prstGeom prst="rect">
            <a:avLst/>
          </a:prstGeom>
        </p:spPr>
      </p:pic>
    </p:spTree>
    <p:extLst>
      <p:ext uri="{BB962C8B-B14F-4D97-AF65-F5344CB8AC3E}">
        <p14:creationId xmlns:p14="http://schemas.microsoft.com/office/powerpoint/2010/main" val="2756206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F1887-CEE3-93B7-CB4B-471832FD07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DF2112-44A1-A2B8-E6AF-10439EA39D09}"/>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7CAF7B-1D0E-EAAE-3AE6-B74CC10423B5}"/>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92A0A3-A9A3-16A1-C0E9-3674EB57C79A}"/>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6" name="Footer Placeholder 5">
            <a:extLst>
              <a:ext uri="{FF2B5EF4-FFF2-40B4-BE49-F238E27FC236}">
                <a16:creationId xmlns:a16="http://schemas.microsoft.com/office/drawing/2014/main" id="{CF8B40CA-59C4-6294-D161-EBD0EDC197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C7B92F-177A-C792-5EE8-1CAE5859481D}"/>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1926432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D8445-5B89-CCCA-5CE0-71CAFE7FFBD0}"/>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B55FB7-898C-8250-C4B7-1E7A7B5E049C}"/>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F11248-6438-4F6C-C969-2A781FA57AA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4860CA-9CE6-B9A3-7A85-53F6D173DCF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CCBA6A-89F9-D482-FFD2-CEAF0C544B0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D95AE2-C03C-CCA9-4E51-7E9E72B502C6}"/>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8" name="Footer Placeholder 7">
            <a:extLst>
              <a:ext uri="{FF2B5EF4-FFF2-40B4-BE49-F238E27FC236}">
                <a16:creationId xmlns:a16="http://schemas.microsoft.com/office/drawing/2014/main" id="{AA5DAC29-08CA-B499-97EB-F302BE45B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53A0D2-AA5B-808D-0C5F-799FAE9725A0}"/>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1883886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E2EB8-C1FF-4E06-960E-8DD2F00F57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276A3B-8CF5-9ADB-D19D-DD704E375D2F}"/>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4" name="Footer Placeholder 3">
            <a:extLst>
              <a:ext uri="{FF2B5EF4-FFF2-40B4-BE49-F238E27FC236}">
                <a16:creationId xmlns:a16="http://schemas.microsoft.com/office/drawing/2014/main" id="{F85CAE7E-EE8D-4604-F9D5-D65A485DDF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BB2A43B-A6E0-43A1-5A15-4A08061C0BC6}"/>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4248488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362210-B0E1-0C52-E6E6-6FB7E52A02D6}"/>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3" name="Footer Placeholder 2">
            <a:extLst>
              <a:ext uri="{FF2B5EF4-FFF2-40B4-BE49-F238E27FC236}">
                <a16:creationId xmlns:a16="http://schemas.microsoft.com/office/drawing/2014/main" id="{E003DCD4-132E-C196-84CA-BD8C9A4D99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3A702D-E6FF-D4FF-5C83-EAD41CABA278}"/>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2408155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FFCD4-42FB-2ABA-F5D8-DFC4F737316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C134AB-843D-BB5D-52A8-A9FD845EC45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0387EA-9240-B5B7-FE6F-D7135E59499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99362B-007B-3F76-9636-2201EACC66D4}"/>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6" name="Footer Placeholder 5">
            <a:extLst>
              <a:ext uri="{FF2B5EF4-FFF2-40B4-BE49-F238E27FC236}">
                <a16:creationId xmlns:a16="http://schemas.microsoft.com/office/drawing/2014/main" id="{8E9F1138-C41E-5A85-83E4-C7FB0AEA59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451734-A7A5-7DD5-9CE9-479BF9F18276}"/>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1757449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295A6-A706-919D-BA0C-6190FEA0C99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8BC976-9E18-C573-A49C-6A666EA2F3D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270027-0427-E7C2-115A-5604FDEE46E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A9D0D4-336E-033F-D892-BFD045555EF3}"/>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6" name="Footer Placeholder 5">
            <a:extLst>
              <a:ext uri="{FF2B5EF4-FFF2-40B4-BE49-F238E27FC236}">
                <a16:creationId xmlns:a16="http://schemas.microsoft.com/office/drawing/2014/main" id="{0F826EFE-62E7-617C-D439-586B34AD2C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EADE95-6523-91F0-064B-69CF9F489E54}"/>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856775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B8D51-1C76-E676-8735-35170165D5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B66996-82FC-7B1E-034E-60EBB48040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5A17A6-7CED-CEE6-C209-C7BBF8B19CFB}"/>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5" name="Footer Placeholder 4">
            <a:extLst>
              <a:ext uri="{FF2B5EF4-FFF2-40B4-BE49-F238E27FC236}">
                <a16:creationId xmlns:a16="http://schemas.microsoft.com/office/drawing/2014/main" id="{199456F0-7ACD-F25F-6C31-2F069F3B2B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3A1860-80BA-1F74-5E73-03D10B352192}"/>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3198381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961F2F-32EA-B2C5-EC1D-EFBC1FA75B84}"/>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8557CA-21F7-C980-CA66-2D6113674093}"/>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5AF9BE-33FD-FB80-8B5F-8BD81D79237C}"/>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5" name="Footer Placeholder 4">
            <a:extLst>
              <a:ext uri="{FF2B5EF4-FFF2-40B4-BE49-F238E27FC236}">
                <a16:creationId xmlns:a16="http://schemas.microsoft.com/office/drawing/2014/main" id="{ECF1F5A2-EAF0-D76B-ED13-68B3425263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2E41F3-FB64-C277-D67B-E9EC42CD5EC9}"/>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2932773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tandard">
    <p:bg>
      <p:bgPr>
        <a:solidFill>
          <a:schemeClr val="bg1"/>
        </a:solidFill>
        <a:effectLst/>
      </p:bgPr>
    </p:bg>
    <p:spTree>
      <p:nvGrpSpPr>
        <p:cNvPr id="1" name=""/>
        <p:cNvGrpSpPr/>
        <p:nvPr/>
      </p:nvGrpSpPr>
      <p:grpSpPr>
        <a:xfrm>
          <a:off x="0" y="0"/>
          <a:ext cx="0" cy="0"/>
          <a:chOff x="0" y="0"/>
          <a:chExt cx="0" cy="0"/>
        </a:xfrm>
      </p:grpSpPr>
      <p:pic>
        <p:nvPicPr>
          <p:cNvPr id="7" name="Picture 6" descr="A screen shot of a computer&#10;&#10;Description automatically generated">
            <a:extLst>
              <a:ext uri="{FF2B5EF4-FFF2-40B4-BE49-F238E27FC236}">
                <a16:creationId xmlns:a16="http://schemas.microsoft.com/office/drawing/2014/main" id="{1CD1BFDF-D1E7-2166-38BF-5B66F117FC7B}"/>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8" name="Slide Number Placeholder 5">
            <a:extLst>
              <a:ext uri="{FF2B5EF4-FFF2-40B4-BE49-F238E27FC236}">
                <a16:creationId xmlns:a16="http://schemas.microsoft.com/office/drawing/2014/main" id="{D1079224-7B78-DE22-6B46-3E6B4B073132}"/>
              </a:ext>
            </a:extLst>
          </p:cNvPr>
          <p:cNvSpPr>
            <a:spLocks noGrp="1"/>
          </p:cNvSpPr>
          <p:nvPr>
            <p:ph type="sldNum" sz="quarter" idx="4"/>
          </p:nvPr>
        </p:nvSpPr>
        <p:spPr>
          <a:xfrm>
            <a:off x="8477427" y="6455088"/>
            <a:ext cx="452258" cy="274324"/>
          </a:xfrm>
          <a:prstGeom prst="rect">
            <a:avLst/>
          </a:prstGeom>
        </p:spPr>
        <p:txBody>
          <a:bodyPr vert="horz" lIns="91440" tIns="45720" rIns="91440" bIns="45720" rtlCol="0" anchor="ctr"/>
          <a:lstStyle>
            <a:lvl1pPr algn="ctr">
              <a:defRPr sz="900">
                <a:solidFill>
                  <a:srgbClr val="505961"/>
                </a:solidFill>
                <a:latin typeface="Arial" panose="020B0604020202020204" pitchFamily="34" charset="0"/>
                <a:cs typeface="Arial" panose="020B0604020202020204" pitchFamily="34" charset="0"/>
              </a:defRPr>
            </a:lvl1pPr>
          </a:lstStyle>
          <a:p>
            <a:fld id="{64F12D03-C2F7-9845-A612-6A708C696EFE}" type="slidenum">
              <a:rPr lang="en-US" smtClean="0"/>
              <a:pPr/>
              <a:t>‹#›</a:t>
            </a:fld>
            <a:endParaRPr lang="en-US" dirty="0"/>
          </a:p>
        </p:txBody>
      </p:sp>
      <p:sp>
        <p:nvSpPr>
          <p:cNvPr id="9" name="Content Placeholder 2">
            <a:extLst>
              <a:ext uri="{FF2B5EF4-FFF2-40B4-BE49-F238E27FC236}">
                <a16:creationId xmlns:a16="http://schemas.microsoft.com/office/drawing/2014/main" id="{E7E0EB9A-DC24-3F35-6455-EBB3C7446809}"/>
              </a:ext>
            </a:extLst>
          </p:cNvPr>
          <p:cNvSpPr>
            <a:spLocks noGrp="1"/>
          </p:cNvSpPr>
          <p:nvPr>
            <p:ph sz="half" idx="1" hasCustomPrompt="1"/>
          </p:nvPr>
        </p:nvSpPr>
        <p:spPr>
          <a:xfrm>
            <a:off x="959475" y="1341913"/>
            <a:ext cx="6858000" cy="4835052"/>
          </a:xfrm>
          <a:prstGeom prst="rect">
            <a:avLst/>
          </a:prstGeom>
        </p:spPr>
        <p:txBody>
          <a:bodyPr>
            <a:normAutofit/>
          </a:bodyPr>
          <a:lstStyle>
            <a:lvl1pPr marL="0" indent="0">
              <a:lnSpc>
                <a:spcPct val="150000"/>
              </a:lnSpc>
              <a:buFont typeface="Arial" panose="020B0604020202020204" pitchFamily="34" charset="0"/>
              <a:buNone/>
              <a:defRPr sz="2000">
                <a:solidFill>
                  <a:srgbClr val="505961"/>
                </a:solidFill>
                <a:latin typeface="Arial" panose="020B0604020202020204" pitchFamily="34" charset="0"/>
                <a:cs typeface="Arial" panose="020B0604020202020204" pitchFamily="34" charset="0"/>
              </a:defRPr>
            </a:lvl1pPr>
            <a:lvl2pPr>
              <a:defRPr>
                <a:solidFill>
                  <a:srgbClr val="505961"/>
                </a:solidFill>
              </a:defRPr>
            </a:lvl2pPr>
            <a:lvl3pPr>
              <a:defRPr>
                <a:solidFill>
                  <a:srgbClr val="505961"/>
                </a:solidFill>
              </a:defRPr>
            </a:lvl3pPr>
            <a:lvl4pPr>
              <a:defRPr>
                <a:solidFill>
                  <a:srgbClr val="505961"/>
                </a:solidFill>
              </a:defRPr>
            </a:lvl4pPr>
            <a:lvl5pPr>
              <a:defRPr>
                <a:solidFill>
                  <a:srgbClr val="505961"/>
                </a:solidFill>
              </a:defRPr>
            </a:lvl5pPr>
          </a:lstStyle>
          <a:p>
            <a:pPr marL="0" indent="0">
              <a:buNone/>
            </a:pPr>
            <a:r>
              <a:rPr lang="en-US" dirty="0"/>
              <a:t>Standard Styling</a:t>
            </a:r>
          </a:p>
          <a:p>
            <a:r>
              <a:rPr lang="en-US" dirty="0"/>
              <a:t>Arial font (</a:t>
            </a:r>
            <a:r>
              <a:rPr lang="en-US" sz="1350" dirty="0"/>
              <a:t>standard for most computers</a:t>
            </a:r>
            <a:r>
              <a:rPr lang="en-US" dirty="0"/>
              <a:t>)</a:t>
            </a:r>
          </a:p>
          <a:p>
            <a:r>
              <a:rPr lang="en-US" dirty="0"/>
              <a:t>4:3 layout</a:t>
            </a:r>
          </a:p>
        </p:txBody>
      </p:sp>
      <p:sp>
        <p:nvSpPr>
          <p:cNvPr id="10" name="Title 1">
            <a:extLst>
              <a:ext uri="{FF2B5EF4-FFF2-40B4-BE49-F238E27FC236}">
                <a16:creationId xmlns:a16="http://schemas.microsoft.com/office/drawing/2014/main" id="{57C12F50-6BCA-7DA8-66EF-F1A4CD6F5BCF}"/>
              </a:ext>
            </a:extLst>
          </p:cNvPr>
          <p:cNvSpPr txBox="1">
            <a:spLocks/>
          </p:cNvSpPr>
          <p:nvPr userDrawn="1"/>
        </p:nvSpPr>
        <p:spPr>
          <a:xfrm>
            <a:off x="131188" y="6288626"/>
            <a:ext cx="4077130" cy="27432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000" b="1" i="0" kern="1200">
                <a:solidFill>
                  <a:srgbClr val="505961"/>
                </a:solidFill>
                <a:latin typeface="Arial" panose="020B0604020202020204" pitchFamily="34" charset="0"/>
                <a:ea typeface="+mj-ea"/>
                <a:cs typeface="Arial" panose="020B0604020202020204" pitchFamily="34" charset="0"/>
              </a:defRPr>
            </a:lvl1pPr>
          </a:lstStyle>
          <a:p>
            <a:r>
              <a:rPr lang="en-US" sz="770" b="0" dirty="0">
                <a:solidFill>
                  <a:schemeClr val="tx1"/>
                </a:solidFill>
                <a:effectLst/>
                <a:latin typeface="Arial" panose="020B0604020202020204" pitchFamily="34" charset="0"/>
                <a:cs typeface="Arial" panose="020B0604020202020204" pitchFamily="34" charset="0"/>
              </a:rPr>
              <a:t>Copyright © 2024 National Endowment for Financial Education. All rights reserved.</a:t>
            </a:r>
          </a:p>
        </p:txBody>
      </p:sp>
    </p:spTree>
    <p:extLst>
      <p:ext uri="{BB962C8B-B14F-4D97-AF65-F5344CB8AC3E}">
        <p14:creationId xmlns:p14="http://schemas.microsoft.com/office/powerpoint/2010/main" val="4226372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B1810-A6D6-FF3F-7832-985359E68A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170E363-05C9-E0F5-824B-7101A32B914C}"/>
              </a:ext>
            </a:extLst>
          </p:cNvPr>
          <p:cNvSpPr>
            <a:spLocks noGrp="1"/>
          </p:cNvSpPr>
          <p:nvPr>
            <p:ph type="dt" sz="half" idx="10"/>
          </p:nvPr>
        </p:nvSpPr>
        <p:spPr/>
        <p:txBody>
          <a:bodyPr/>
          <a:lstStyle/>
          <a:p>
            <a:fld id="{C764DE79-268F-4C1A-8933-263129D2AF90}" type="datetimeFigureOut">
              <a:rPr lang="en-US" smtClean="0"/>
              <a:t>6/10/24</a:t>
            </a:fld>
            <a:endParaRPr lang="en-US"/>
          </a:p>
        </p:txBody>
      </p:sp>
      <p:sp>
        <p:nvSpPr>
          <p:cNvPr id="4" name="Footer Placeholder 3">
            <a:extLst>
              <a:ext uri="{FF2B5EF4-FFF2-40B4-BE49-F238E27FC236}">
                <a16:creationId xmlns:a16="http://schemas.microsoft.com/office/drawing/2014/main" id="{F9E8D26A-1A8C-2B38-1AC9-3DEA52D19F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0F3915-2046-091E-5185-12F8DE8D0BBB}"/>
              </a:ext>
            </a:extLst>
          </p:cNvPr>
          <p:cNvSpPr>
            <a:spLocks noGrp="1"/>
          </p:cNvSpPr>
          <p:nvPr>
            <p:ph type="sldNum" sz="quarter" idx="12"/>
          </p:nvPr>
        </p:nvSpPr>
        <p:spPr/>
        <p:txBody>
          <a:bodyPr/>
          <a:lstStyle/>
          <a:p>
            <a:fld id="{64F12D03-C2F7-9845-A612-6A708C696EFE}" type="slidenum">
              <a:rPr lang="en-US" smtClean="0"/>
              <a:pPr/>
              <a:t>‹#›</a:t>
            </a:fld>
            <a:endParaRPr lang="en-US"/>
          </a:p>
        </p:txBody>
      </p:sp>
    </p:spTree>
    <p:extLst>
      <p:ext uri="{BB962C8B-B14F-4D97-AF65-F5344CB8AC3E}">
        <p14:creationId xmlns:p14="http://schemas.microsoft.com/office/powerpoint/2010/main" val="3686555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ull Picture">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59994299-5EFA-BD4C-988E-DBF079462721}"/>
              </a:ext>
            </a:extLst>
          </p:cNvPr>
          <p:cNvSpPr>
            <a:spLocks noGrp="1"/>
          </p:cNvSpPr>
          <p:nvPr>
            <p:ph type="sldNum" sz="quarter" idx="4"/>
          </p:nvPr>
        </p:nvSpPr>
        <p:spPr>
          <a:xfrm>
            <a:off x="6972300" y="6583676"/>
            <a:ext cx="2057400" cy="274324"/>
          </a:xfrm>
          <a:prstGeom prst="rect">
            <a:avLst/>
          </a:prstGeom>
        </p:spPr>
        <p:txBody>
          <a:bodyPr vert="horz" lIns="91440" tIns="45720" rIns="91440" bIns="45720" rtlCol="0" anchor="ctr"/>
          <a:lstStyle>
            <a:lvl1pPr algn="r">
              <a:defRPr sz="900">
                <a:solidFill>
                  <a:srgbClr val="505961"/>
                </a:solidFill>
                <a:latin typeface="Arial" panose="020B0604020202020204" pitchFamily="34" charset="0"/>
                <a:cs typeface="Arial" panose="020B0604020202020204" pitchFamily="34" charset="0"/>
              </a:defRPr>
            </a:lvl1pPr>
          </a:lstStyle>
          <a:p>
            <a:fld id="{64F12D03-C2F7-9845-A612-6A708C696EFE}" type="slidenum">
              <a:rPr lang="en-US" smtClean="0"/>
              <a:pPr/>
              <a:t>‹#›</a:t>
            </a:fld>
            <a:endParaRPr lang="en-US"/>
          </a:p>
        </p:txBody>
      </p:sp>
      <p:sp>
        <p:nvSpPr>
          <p:cNvPr id="17" name="Title 1">
            <a:extLst>
              <a:ext uri="{FF2B5EF4-FFF2-40B4-BE49-F238E27FC236}">
                <a16:creationId xmlns:a16="http://schemas.microsoft.com/office/drawing/2014/main" id="{01C54859-047E-B548-9513-E6ABDAB7D2C6}"/>
              </a:ext>
            </a:extLst>
          </p:cNvPr>
          <p:cNvSpPr>
            <a:spLocks noGrp="1"/>
          </p:cNvSpPr>
          <p:nvPr>
            <p:ph type="ctrTitle" hasCustomPrompt="1"/>
          </p:nvPr>
        </p:nvSpPr>
        <p:spPr>
          <a:xfrm>
            <a:off x="959475" y="62723"/>
            <a:ext cx="6858000" cy="782273"/>
          </a:xfrm>
          <a:prstGeom prst="rect">
            <a:avLst/>
          </a:prstGeom>
        </p:spPr>
        <p:txBody>
          <a:bodyPr anchor="b">
            <a:normAutofit/>
          </a:bodyPr>
          <a:lstStyle>
            <a:lvl1pPr algn="l">
              <a:defRPr sz="3000" b="1" i="0">
                <a:solidFill>
                  <a:srgbClr val="505961"/>
                </a:solidFill>
                <a:latin typeface="Arial" panose="020B0604020202020204" pitchFamily="34" charset="0"/>
                <a:cs typeface="Arial" panose="020B0604020202020204" pitchFamily="34" charset="0"/>
              </a:defRPr>
            </a:lvl1pPr>
          </a:lstStyle>
          <a:p>
            <a:r>
              <a:rPr lang="en-US" dirty="0"/>
              <a:t>Title if needed</a:t>
            </a:r>
          </a:p>
        </p:txBody>
      </p:sp>
      <p:sp>
        <p:nvSpPr>
          <p:cNvPr id="3" name="Picture Placeholder 15">
            <a:extLst>
              <a:ext uri="{FF2B5EF4-FFF2-40B4-BE49-F238E27FC236}">
                <a16:creationId xmlns:a16="http://schemas.microsoft.com/office/drawing/2014/main" id="{EADADDB0-D1A0-316D-7924-B6C09BA5EAC3}"/>
              </a:ext>
            </a:extLst>
          </p:cNvPr>
          <p:cNvSpPr>
            <a:spLocks noGrp="1"/>
          </p:cNvSpPr>
          <p:nvPr>
            <p:ph type="pic" sz="quarter" idx="10"/>
          </p:nvPr>
        </p:nvSpPr>
        <p:spPr>
          <a:xfrm>
            <a:off x="401934" y="858269"/>
            <a:ext cx="9144000" cy="5725407"/>
          </a:xfrm>
        </p:spPr>
        <p:txBody>
          <a:bodyPr/>
          <a:lstStyle/>
          <a:p>
            <a:endParaRPr lang="en-US" dirty="0"/>
          </a:p>
        </p:txBody>
      </p:sp>
    </p:spTree>
    <p:extLst>
      <p:ext uri="{BB962C8B-B14F-4D97-AF65-F5344CB8AC3E}">
        <p14:creationId xmlns:p14="http://schemas.microsoft.com/office/powerpoint/2010/main" val="1749812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938F37F-2D8A-5A48-9072-045E27BE5CA8}"/>
              </a:ext>
            </a:extLst>
          </p:cNvPr>
          <p:cNvSpPr>
            <a:spLocks noGrp="1"/>
          </p:cNvSpPr>
          <p:nvPr>
            <p:ph type="sldNum" sz="quarter" idx="10"/>
          </p:nvPr>
        </p:nvSpPr>
        <p:spPr/>
        <p:txBody>
          <a:bodyPr/>
          <a:lstStyle/>
          <a:p>
            <a:fld id="{64F12D03-C2F7-9845-A612-6A708C696EFE}" type="slidenum">
              <a:rPr lang="en-US" smtClean="0"/>
              <a:pPr/>
              <a:t>‹#›</a:t>
            </a:fld>
            <a:endParaRPr lang="en-US"/>
          </a:p>
        </p:txBody>
      </p:sp>
      <p:sp>
        <p:nvSpPr>
          <p:cNvPr id="7" name="Title 1">
            <a:extLst>
              <a:ext uri="{FF2B5EF4-FFF2-40B4-BE49-F238E27FC236}">
                <a16:creationId xmlns:a16="http://schemas.microsoft.com/office/drawing/2014/main" id="{216FB789-C94D-AB40-8166-159688AF4C05}"/>
              </a:ext>
            </a:extLst>
          </p:cNvPr>
          <p:cNvSpPr>
            <a:spLocks noGrp="1"/>
          </p:cNvSpPr>
          <p:nvPr>
            <p:ph type="ctrTitle" hasCustomPrompt="1"/>
          </p:nvPr>
        </p:nvSpPr>
        <p:spPr>
          <a:xfrm>
            <a:off x="754626" y="335062"/>
            <a:ext cx="3588774" cy="782273"/>
          </a:xfrm>
          <a:prstGeom prst="rect">
            <a:avLst/>
          </a:prstGeom>
        </p:spPr>
        <p:txBody>
          <a:bodyPr anchor="b">
            <a:normAutofit/>
          </a:bodyPr>
          <a:lstStyle>
            <a:lvl1pPr algn="l">
              <a:defRPr sz="3000" b="1" i="0">
                <a:solidFill>
                  <a:srgbClr val="505961"/>
                </a:solidFill>
                <a:latin typeface="Arial" panose="020B0604020202020204" pitchFamily="34" charset="0"/>
                <a:cs typeface="Arial" panose="020B0604020202020204" pitchFamily="34" charset="0"/>
              </a:defRPr>
            </a:lvl1pPr>
          </a:lstStyle>
          <a:p>
            <a:r>
              <a:rPr lang="en-US"/>
              <a:t>Examples</a:t>
            </a:r>
          </a:p>
        </p:txBody>
      </p:sp>
      <p:graphicFrame>
        <p:nvGraphicFramePr>
          <p:cNvPr id="5" name="Chart 4">
            <a:extLst>
              <a:ext uri="{FF2B5EF4-FFF2-40B4-BE49-F238E27FC236}">
                <a16:creationId xmlns:a16="http://schemas.microsoft.com/office/drawing/2014/main" id="{154916DC-5BA3-8D20-2D13-B9DCA7DFC390}"/>
              </a:ext>
            </a:extLst>
          </p:cNvPr>
          <p:cNvGraphicFramePr/>
          <p:nvPr userDrawn="1">
            <p:extLst>
              <p:ext uri="{D42A27DB-BD31-4B8C-83A1-F6EECF244321}">
                <p14:modId xmlns:p14="http://schemas.microsoft.com/office/powerpoint/2010/main" val="2989344515"/>
              </p:ext>
            </p:extLst>
          </p:nvPr>
        </p:nvGraphicFramePr>
        <p:xfrm>
          <a:off x="3963390" y="1338247"/>
          <a:ext cx="4573979" cy="450218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Table 7">
            <a:extLst>
              <a:ext uri="{FF2B5EF4-FFF2-40B4-BE49-F238E27FC236}">
                <a16:creationId xmlns:a16="http://schemas.microsoft.com/office/drawing/2014/main" id="{ED00EF2F-549F-B06B-F077-D20CBA1B0407}"/>
              </a:ext>
            </a:extLst>
          </p:cNvPr>
          <p:cNvGraphicFramePr>
            <a:graphicFrameLocks noGrp="1"/>
          </p:cNvGraphicFramePr>
          <p:nvPr userDrawn="1">
            <p:extLst>
              <p:ext uri="{D42A27DB-BD31-4B8C-83A1-F6EECF244321}">
                <p14:modId xmlns:p14="http://schemas.microsoft.com/office/powerpoint/2010/main" val="2137720114"/>
              </p:ext>
            </p:extLst>
          </p:nvPr>
        </p:nvGraphicFramePr>
        <p:xfrm>
          <a:off x="754626" y="1789509"/>
          <a:ext cx="2860170" cy="3371412"/>
        </p:xfrm>
        <a:graphic>
          <a:graphicData uri="http://schemas.openxmlformats.org/drawingml/2006/table">
            <a:tbl>
              <a:tblPr firstRow="1" bandRow="1">
                <a:tableStyleId>{5C22544A-7EE6-4342-B048-85BDC9FD1C3A}</a:tableStyleId>
              </a:tblPr>
              <a:tblGrid>
                <a:gridCol w="953390">
                  <a:extLst>
                    <a:ext uri="{9D8B030D-6E8A-4147-A177-3AD203B41FA5}">
                      <a16:colId xmlns:a16="http://schemas.microsoft.com/office/drawing/2014/main" val="537157597"/>
                    </a:ext>
                  </a:extLst>
                </a:gridCol>
                <a:gridCol w="953390">
                  <a:extLst>
                    <a:ext uri="{9D8B030D-6E8A-4147-A177-3AD203B41FA5}">
                      <a16:colId xmlns:a16="http://schemas.microsoft.com/office/drawing/2014/main" val="2768162116"/>
                    </a:ext>
                  </a:extLst>
                </a:gridCol>
                <a:gridCol w="953390">
                  <a:extLst>
                    <a:ext uri="{9D8B030D-6E8A-4147-A177-3AD203B41FA5}">
                      <a16:colId xmlns:a16="http://schemas.microsoft.com/office/drawing/2014/main" val="4013695773"/>
                    </a:ext>
                  </a:extLst>
                </a:gridCol>
              </a:tblGrid>
              <a:tr h="842853">
                <a:tc gridSpan="3">
                  <a:txBody>
                    <a:bodyPr/>
                    <a:lstStyle/>
                    <a:p>
                      <a:pPr algn="ctr"/>
                      <a:r>
                        <a:rPr lang="en-US" dirty="0">
                          <a:latin typeface="Arial" panose="020B0604020202020204" pitchFamily="34" charset="0"/>
                          <a:cs typeface="Arial" panose="020B0604020202020204" pitchFamily="34" charset="0"/>
                        </a:rPr>
                        <a:t>Lorem Ipsum</a:t>
                      </a:r>
                    </a:p>
                  </a:txBody>
                  <a:tcPr marL="68580" marR="6858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483980"/>
                  </a:ext>
                </a:extLst>
              </a:tr>
              <a:tr h="842853">
                <a:tc>
                  <a:txBody>
                    <a:bodyPr/>
                    <a:lstStyle/>
                    <a:p>
                      <a:pPr algn="ctr"/>
                      <a:r>
                        <a:rPr lang="en-US" sz="1400">
                          <a:latin typeface="Arial" panose="020B0604020202020204" pitchFamily="34" charset="0"/>
                          <a:cs typeface="Arial" panose="020B0604020202020204" pitchFamily="34" charset="0"/>
                        </a:rPr>
                        <a:t>Lorem</a:t>
                      </a:r>
                    </a:p>
                  </a:txBody>
                  <a:tcPr marL="68580" marR="68580" anchor="ctr"/>
                </a:tc>
                <a:tc>
                  <a:txBody>
                    <a:bodyPr/>
                    <a:lstStyle/>
                    <a:p>
                      <a:pPr algn="ctr"/>
                      <a:r>
                        <a:rPr lang="en-US" sz="1400">
                          <a:latin typeface="Arial" panose="020B0604020202020204" pitchFamily="34" charset="0"/>
                          <a:cs typeface="Arial" panose="020B0604020202020204" pitchFamily="34" charset="0"/>
                        </a:rPr>
                        <a:t>Ipsum</a:t>
                      </a:r>
                    </a:p>
                  </a:txBody>
                  <a:tcPr marL="68580" marR="68580" anchor="ctr"/>
                </a:tc>
                <a:tc>
                  <a:txBody>
                    <a:bodyPr/>
                    <a:lstStyle/>
                    <a:p>
                      <a:pPr algn="ctr"/>
                      <a:r>
                        <a:rPr lang="en-US" sz="1400">
                          <a:latin typeface="Arial" panose="020B0604020202020204" pitchFamily="34" charset="0"/>
                          <a:cs typeface="Arial" panose="020B0604020202020204" pitchFamily="34" charset="0"/>
                        </a:rPr>
                        <a:t>Lorem</a:t>
                      </a:r>
                    </a:p>
                  </a:txBody>
                  <a:tcPr marL="68580" marR="68580" anchor="ctr"/>
                </a:tc>
                <a:extLst>
                  <a:ext uri="{0D108BD9-81ED-4DB2-BD59-A6C34878D82A}">
                    <a16:rowId xmlns:a16="http://schemas.microsoft.com/office/drawing/2014/main" val="1267599176"/>
                  </a:ext>
                </a:extLst>
              </a:tr>
              <a:tr h="842853">
                <a:tc>
                  <a:txBody>
                    <a:bodyPr/>
                    <a:lstStyle/>
                    <a:p>
                      <a:pPr algn="ctr"/>
                      <a:r>
                        <a:rPr lang="en-US" sz="1400">
                          <a:latin typeface="Arial" panose="020B0604020202020204" pitchFamily="34" charset="0"/>
                          <a:cs typeface="Arial" panose="020B0604020202020204" pitchFamily="34" charset="0"/>
                        </a:rPr>
                        <a:t>Ipsum</a:t>
                      </a:r>
                    </a:p>
                  </a:txBody>
                  <a:tcPr marL="68580" marR="68580" anchor="ctr"/>
                </a:tc>
                <a:tc>
                  <a:txBody>
                    <a:bodyPr/>
                    <a:lstStyle/>
                    <a:p>
                      <a:pPr algn="ctr"/>
                      <a:r>
                        <a:rPr lang="en-US" sz="1400">
                          <a:latin typeface="Arial" panose="020B0604020202020204" pitchFamily="34" charset="0"/>
                          <a:cs typeface="Arial" panose="020B0604020202020204" pitchFamily="34" charset="0"/>
                        </a:rPr>
                        <a:t>Lorem</a:t>
                      </a:r>
                    </a:p>
                  </a:txBody>
                  <a:tcPr marL="68580" marR="68580" anchor="ctr"/>
                </a:tc>
                <a:tc>
                  <a:txBody>
                    <a:bodyPr/>
                    <a:lstStyle/>
                    <a:p>
                      <a:pPr algn="ctr"/>
                      <a:r>
                        <a:rPr lang="en-US" sz="1400">
                          <a:latin typeface="Arial" panose="020B0604020202020204" pitchFamily="34" charset="0"/>
                          <a:cs typeface="Arial" panose="020B0604020202020204" pitchFamily="34" charset="0"/>
                        </a:rPr>
                        <a:t>Ipsum</a:t>
                      </a:r>
                    </a:p>
                  </a:txBody>
                  <a:tcPr marL="68580" marR="68580" anchor="ctr"/>
                </a:tc>
                <a:extLst>
                  <a:ext uri="{0D108BD9-81ED-4DB2-BD59-A6C34878D82A}">
                    <a16:rowId xmlns:a16="http://schemas.microsoft.com/office/drawing/2014/main" val="2139988896"/>
                  </a:ext>
                </a:extLst>
              </a:tr>
              <a:tr h="842853">
                <a:tc>
                  <a:txBody>
                    <a:bodyPr/>
                    <a:lstStyle/>
                    <a:p>
                      <a:pPr algn="ctr"/>
                      <a:r>
                        <a:rPr lang="en-US" sz="1400">
                          <a:latin typeface="Arial" panose="020B0604020202020204" pitchFamily="34" charset="0"/>
                          <a:cs typeface="Arial" panose="020B0604020202020204" pitchFamily="34" charset="0"/>
                        </a:rPr>
                        <a:t>Lorem</a:t>
                      </a:r>
                    </a:p>
                  </a:txBody>
                  <a:tcPr marL="68580" marR="68580" anchor="ctr"/>
                </a:tc>
                <a:tc>
                  <a:txBody>
                    <a:bodyPr/>
                    <a:lstStyle/>
                    <a:p>
                      <a:pPr algn="ctr"/>
                      <a:r>
                        <a:rPr lang="en-US" sz="1400">
                          <a:latin typeface="Arial" panose="020B0604020202020204" pitchFamily="34" charset="0"/>
                          <a:cs typeface="Arial" panose="020B0604020202020204" pitchFamily="34" charset="0"/>
                        </a:rPr>
                        <a:t>Ipsum</a:t>
                      </a:r>
                    </a:p>
                  </a:txBody>
                  <a:tcPr marL="68580" marR="68580" anchor="ctr"/>
                </a:tc>
                <a:tc>
                  <a:txBody>
                    <a:bodyPr/>
                    <a:lstStyle/>
                    <a:p>
                      <a:pPr algn="ctr"/>
                      <a:r>
                        <a:rPr lang="en-US" sz="1400" dirty="0">
                          <a:latin typeface="Arial" panose="020B0604020202020204" pitchFamily="34" charset="0"/>
                          <a:cs typeface="Arial" panose="020B0604020202020204" pitchFamily="34" charset="0"/>
                        </a:rPr>
                        <a:t>Lorem</a:t>
                      </a:r>
                    </a:p>
                  </a:txBody>
                  <a:tcPr marL="68580" marR="68580" anchor="ctr"/>
                </a:tc>
                <a:extLst>
                  <a:ext uri="{0D108BD9-81ED-4DB2-BD59-A6C34878D82A}">
                    <a16:rowId xmlns:a16="http://schemas.microsoft.com/office/drawing/2014/main" val="3020770064"/>
                  </a:ext>
                </a:extLst>
              </a:tr>
            </a:tbl>
          </a:graphicData>
        </a:graphic>
      </p:graphicFrame>
    </p:spTree>
    <p:extLst>
      <p:ext uri="{BB962C8B-B14F-4D97-AF65-F5344CB8AC3E}">
        <p14:creationId xmlns:p14="http://schemas.microsoft.com/office/powerpoint/2010/main" val="1295648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Endpla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0AC586-DF74-1943-9405-65B584670780}"/>
              </a:ext>
            </a:extLst>
          </p:cNvPr>
          <p:cNvSpPr>
            <a:spLocks noGrp="1"/>
          </p:cNvSpPr>
          <p:nvPr>
            <p:ph type="body" sz="quarter" idx="10" hasCustomPrompt="1"/>
          </p:nvPr>
        </p:nvSpPr>
        <p:spPr>
          <a:xfrm>
            <a:off x="516840" y="5620819"/>
            <a:ext cx="3455194" cy="526293"/>
          </a:xfrm>
        </p:spPr>
        <p:txBody>
          <a:bodyPr>
            <a:normAutofit/>
          </a:bodyPr>
          <a:lstStyle>
            <a:lvl1pPr marL="0" indent="0" algn="l">
              <a:buNone/>
              <a:defRPr sz="200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err="1"/>
              <a:t>emailaddress@nefe.org</a:t>
            </a:r>
            <a:endParaRPr lang="en-US"/>
          </a:p>
          <a:p>
            <a:pPr lvl="0"/>
            <a:endParaRPr lang="en-US"/>
          </a:p>
        </p:txBody>
      </p:sp>
      <p:sp>
        <p:nvSpPr>
          <p:cNvPr id="4" name="Text Placeholder 2">
            <a:extLst>
              <a:ext uri="{FF2B5EF4-FFF2-40B4-BE49-F238E27FC236}">
                <a16:creationId xmlns:a16="http://schemas.microsoft.com/office/drawing/2014/main" id="{DD5313B1-A797-FD4A-8D1B-43E8C6DD029C}"/>
              </a:ext>
            </a:extLst>
          </p:cNvPr>
          <p:cNvSpPr>
            <a:spLocks noGrp="1"/>
          </p:cNvSpPr>
          <p:nvPr>
            <p:ph type="body" sz="quarter" idx="11" hasCustomPrompt="1"/>
          </p:nvPr>
        </p:nvSpPr>
        <p:spPr>
          <a:xfrm>
            <a:off x="516840" y="5138591"/>
            <a:ext cx="3455194" cy="383789"/>
          </a:xfrm>
        </p:spPr>
        <p:txBody>
          <a:bodyPr>
            <a:normAutofit/>
          </a:bodyPr>
          <a:lstStyle>
            <a:lvl1pPr marL="0" indent="0" algn="l">
              <a:buNone/>
              <a:defRPr sz="2000" b="1">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a:t>
            </a:r>
          </a:p>
        </p:txBody>
      </p:sp>
      <p:sp>
        <p:nvSpPr>
          <p:cNvPr id="5" name="Text Placeholder 2">
            <a:extLst>
              <a:ext uri="{FF2B5EF4-FFF2-40B4-BE49-F238E27FC236}">
                <a16:creationId xmlns:a16="http://schemas.microsoft.com/office/drawing/2014/main" id="{925B9E87-B045-9C4E-AEF3-8E1D3F5B3EBA}"/>
              </a:ext>
            </a:extLst>
          </p:cNvPr>
          <p:cNvSpPr>
            <a:spLocks noGrp="1"/>
          </p:cNvSpPr>
          <p:nvPr>
            <p:ph type="body" sz="quarter" idx="12" hasCustomPrompt="1"/>
          </p:nvPr>
        </p:nvSpPr>
        <p:spPr>
          <a:xfrm>
            <a:off x="5496344" y="5138591"/>
            <a:ext cx="2435082" cy="298114"/>
          </a:xfrm>
        </p:spPr>
        <p:txBody>
          <a:bodyPr>
            <a:noAutofit/>
          </a:bodyPr>
          <a:lstStyle>
            <a:lvl1pPr marL="0" indent="0" algn="r">
              <a:buNone/>
              <a:defRPr sz="2000" b="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Insert handle</a:t>
            </a:r>
          </a:p>
        </p:txBody>
      </p:sp>
      <p:sp>
        <p:nvSpPr>
          <p:cNvPr id="6" name="Text Placeholder 2">
            <a:extLst>
              <a:ext uri="{FF2B5EF4-FFF2-40B4-BE49-F238E27FC236}">
                <a16:creationId xmlns:a16="http://schemas.microsoft.com/office/drawing/2014/main" id="{A368D700-89A7-2048-9722-EAA53265D3B4}"/>
              </a:ext>
            </a:extLst>
          </p:cNvPr>
          <p:cNvSpPr>
            <a:spLocks noGrp="1"/>
          </p:cNvSpPr>
          <p:nvPr>
            <p:ph type="body" sz="quarter" idx="13" hasCustomPrompt="1"/>
          </p:nvPr>
        </p:nvSpPr>
        <p:spPr>
          <a:xfrm>
            <a:off x="5496344" y="5585852"/>
            <a:ext cx="2435082" cy="298114"/>
          </a:xfrm>
        </p:spPr>
        <p:txBody>
          <a:bodyPr>
            <a:noAutofit/>
          </a:bodyPr>
          <a:lstStyle>
            <a:lvl1pPr marL="0" indent="0" algn="r">
              <a:buNone/>
              <a:defRPr sz="2000" b="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Insert handle</a:t>
            </a:r>
          </a:p>
        </p:txBody>
      </p:sp>
      <p:sp>
        <p:nvSpPr>
          <p:cNvPr id="7" name="Text Placeholder 2">
            <a:extLst>
              <a:ext uri="{FF2B5EF4-FFF2-40B4-BE49-F238E27FC236}">
                <a16:creationId xmlns:a16="http://schemas.microsoft.com/office/drawing/2014/main" id="{D09A0FFC-6EC3-0744-8489-844AA809E726}"/>
              </a:ext>
            </a:extLst>
          </p:cNvPr>
          <p:cNvSpPr>
            <a:spLocks noGrp="1"/>
          </p:cNvSpPr>
          <p:nvPr>
            <p:ph type="body" sz="quarter" idx="14" hasCustomPrompt="1"/>
          </p:nvPr>
        </p:nvSpPr>
        <p:spPr>
          <a:xfrm>
            <a:off x="5496344" y="6033113"/>
            <a:ext cx="2435082" cy="298114"/>
          </a:xfrm>
        </p:spPr>
        <p:txBody>
          <a:bodyPr>
            <a:noAutofit/>
          </a:bodyPr>
          <a:lstStyle>
            <a:lvl1pPr marL="0" indent="0" algn="r">
              <a:buNone/>
              <a:defRPr sz="2000" b="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Insert handle</a:t>
            </a:r>
          </a:p>
        </p:txBody>
      </p:sp>
    </p:spTree>
    <p:extLst>
      <p:ext uri="{BB962C8B-B14F-4D97-AF65-F5344CB8AC3E}">
        <p14:creationId xmlns:p14="http://schemas.microsoft.com/office/powerpoint/2010/main" val="3428385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56687-AA57-FFF0-C1DA-2EE67D438C2A}"/>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405A16-0BB8-2FF6-D4A9-CAE5362B708C}"/>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01FD5F-2474-B8C9-5DD6-910EDB066A90}"/>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5" name="Footer Placeholder 4">
            <a:extLst>
              <a:ext uri="{FF2B5EF4-FFF2-40B4-BE49-F238E27FC236}">
                <a16:creationId xmlns:a16="http://schemas.microsoft.com/office/drawing/2014/main" id="{1A9A4575-D7CA-CBB7-5EB4-40508E3A40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479F7C-0F93-4636-B989-37BC13EF0B95}"/>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920286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FAD18-A34A-5D9F-006C-643016AB0C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AF2E8C-0925-8DB2-DF93-9B887F8E15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6216A6-250C-E877-A8B7-BB713AC8E3BB}"/>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5" name="Footer Placeholder 4">
            <a:extLst>
              <a:ext uri="{FF2B5EF4-FFF2-40B4-BE49-F238E27FC236}">
                <a16:creationId xmlns:a16="http://schemas.microsoft.com/office/drawing/2014/main" id="{41606691-0076-CE2E-2222-24758E3D41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F64D62-837F-8EFF-3D91-97BE9D6FE7E1}"/>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351219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D3F66-950A-8AA5-B44D-015E3FB54AF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28A0E7-7B1D-7664-DA1A-77D9404BFDCB}"/>
              </a:ext>
            </a:extLst>
          </p:cNvPr>
          <p:cNvSpPr>
            <a:spLocks noGrp="1"/>
          </p:cNvSpPr>
          <p:nvPr>
            <p:ph type="body" idx="1"/>
          </p:nvPr>
        </p:nvSpPr>
        <p:spPr>
          <a:xfrm>
            <a:off x="623888" y="4589463"/>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BB4522-18D0-1CFD-6B58-50865249D250}"/>
              </a:ext>
            </a:extLst>
          </p:cNvPr>
          <p:cNvSpPr>
            <a:spLocks noGrp="1"/>
          </p:cNvSpPr>
          <p:nvPr>
            <p:ph type="dt" sz="half" idx="10"/>
          </p:nvPr>
        </p:nvSpPr>
        <p:spPr/>
        <p:txBody>
          <a:bodyPr/>
          <a:lstStyle/>
          <a:p>
            <a:fld id="{031DB3FB-9A4B-AF45-9D4E-2CDB3C057714}" type="datetimeFigureOut">
              <a:rPr lang="en-US" smtClean="0"/>
              <a:t>6/10/24</a:t>
            </a:fld>
            <a:endParaRPr lang="en-US"/>
          </a:p>
        </p:txBody>
      </p:sp>
      <p:sp>
        <p:nvSpPr>
          <p:cNvPr id="5" name="Footer Placeholder 4">
            <a:extLst>
              <a:ext uri="{FF2B5EF4-FFF2-40B4-BE49-F238E27FC236}">
                <a16:creationId xmlns:a16="http://schemas.microsoft.com/office/drawing/2014/main" id="{8B94B87A-E7A8-79B1-FD1B-1C1D6B796B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A60CD3-A11A-99C5-9BDA-C2B879F190C8}"/>
              </a:ext>
            </a:extLst>
          </p:cNvPr>
          <p:cNvSpPr>
            <a:spLocks noGrp="1"/>
          </p:cNvSpPr>
          <p:nvPr>
            <p:ph type="sldNum" sz="quarter" idx="12"/>
          </p:nvPr>
        </p:nvSpPr>
        <p:spPr/>
        <p:txBody>
          <a:bodyPr/>
          <a:lstStyle/>
          <a:p>
            <a:fld id="{CA2C0E2F-D820-D64A-8120-ADC0C944BA2A}" type="slidenum">
              <a:rPr lang="en-US" smtClean="0"/>
              <a:t>‹#›</a:t>
            </a:fld>
            <a:endParaRPr lang="en-US"/>
          </a:p>
        </p:txBody>
      </p:sp>
    </p:spTree>
    <p:extLst>
      <p:ext uri="{BB962C8B-B14F-4D97-AF65-F5344CB8AC3E}">
        <p14:creationId xmlns:p14="http://schemas.microsoft.com/office/powerpoint/2010/main" val="25640244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6/10/24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F12D03-C2F7-9845-A612-6A708C696EFE}" type="slidenum">
              <a:rPr lang="en-US" smtClean="0"/>
              <a:pPr/>
              <a:t>‹#›</a:t>
            </a:fld>
            <a:endParaRPr lang="en-US"/>
          </a:p>
        </p:txBody>
      </p:sp>
    </p:spTree>
    <p:extLst>
      <p:ext uri="{BB962C8B-B14F-4D97-AF65-F5344CB8AC3E}">
        <p14:creationId xmlns:p14="http://schemas.microsoft.com/office/powerpoint/2010/main" val="2893306079"/>
      </p:ext>
    </p:extLst>
  </p:cSld>
  <p:clrMap bg1="lt1" tx1="dk1" bg2="lt2" tx2="dk2" accent1="accent1" accent2="accent2" accent3="accent3" accent4="accent4" accent5="accent5" accent6="accent6" hlink="hlink" folHlink="folHlink"/>
  <p:sldLayoutIdLst>
    <p:sldLayoutId id="2147483668" r:id="rId1"/>
    <p:sldLayoutId id="2147483681" r:id="rId2"/>
    <p:sldLayoutId id="2147483692" r:id="rId3"/>
    <p:sldLayoutId id="2147483690" r:id="rId4"/>
    <p:sldLayoutId id="2147483666" r:id="rId5"/>
    <p:sldLayoutId id="2147483691"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0A0C83-CBFA-A4DC-90B2-DA390C6E9734}"/>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97289E-17A0-CD6F-8F08-C1D1A4E0DFA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D52458-C89E-DCF3-D28C-F0BD0DFEE5B3}"/>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31DB3FB-9A4B-AF45-9D4E-2CDB3C057714}" type="datetimeFigureOut">
              <a:rPr lang="en-US" smtClean="0"/>
              <a:t>6/10/24</a:t>
            </a:fld>
            <a:endParaRPr lang="en-US"/>
          </a:p>
        </p:txBody>
      </p:sp>
      <p:sp>
        <p:nvSpPr>
          <p:cNvPr id="5" name="Footer Placeholder 4">
            <a:extLst>
              <a:ext uri="{FF2B5EF4-FFF2-40B4-BE49-F238E27FC236}">
                <a16:creationId xmlns:a16="http://schemas.microsoft.com/office/drawing/2014/main" id="{7F0B4FA0-DE7C-1D60-52B5-2BFB4C6F257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5671F4D-4B79-2A83-9623-BFE247DF91F3}"/>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2C0E2F-D820-D64A-8120-ADC0C944BA2A}" type="slidenum">
              <a:rPr lang="en-US" smtClean="0"/>
              <a:t>‹#›</a:t>
            </a:fld>
            <a:endParaRPr lang="en-US"/>
          </a:p>
        </p:txBody>
      </p:sp>
    </p:spTree>
    <p:extLst>
      <p:ext uri="{BB962C8B-B14F-4D97-AF65-F5344CB8AC3E}">
        <p14:creationId xmlns:p14="http://schemas.microsoft.com/office/powerpoint/2010/main" val="152254919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9D24F-2826-174E-98E0-D22D20414EF2}"/>
              </a:ext>
            </a:extLst>
          </p:cNvPr>
          <p:cNvSpPr>
            <a:spLocks noGrp="1"/>
          </p:cNvSpPr>
          <p:nvPr>
            <p:ph type="ctrTitle"/>
          </p:nvPr>
        </p:nvSpPr>
        <p:spPr>
          <a:xfrm>
            <a:off x="1142999" y="2110911"/>
            <a:ext cx="7273887" cy="626526"/>
          </a:xfrm>
        </p:spPr>
        <p:txBody>
          <a:bodyPr>
            <a:noAutofit/>
          </a:bodyPr>
          <a:lstStyle/>
          <a:p>
            <a:r>
              <a:rPr lang="en-US" sz="2800" dirty="0">
                <a:solidFill>
                  <a:schemeClr val="bg1"/>
                </a:solidFill>
              </a:rPr>
              <a:t>What Influences Financial Well-Being?</a:t>
            </a:r>
            <a:r>
              <a:rPr lang="en-US" sz="2800" dirty="0"/>
              <a:t>?</a:t>
            </a:r>
            <a:endParaRPr lang="en-US" sz="2600" dirty="0"/>
          </a:p>
        </p:txBody>
      </p:sp>
      <p:sp>
        <p:nvSpPr>
          <p:cNvPr id="3" name="Subtitle 2">
            <a:extLst>
              <a:ext uri="{FF2B5EF4-FFF2-40B4-BE49-F238E27FC236}">
                <a16:creationId xmlns:a16="http://schemas.microsoft.com/office/drawing/2014/main" id="{532F3531-710F-D046-BEFF-B53199A651FC}"/>
              </a:ext>
            </a:extLst>
          </p:cNvPr>
          <p:cNvSpPr>
            <a:spLocks noGrp="1"/>
          </p:cNvSpPr>
          <p:nvPr>
            <p:ph type="subTitle" idx="1"/>
          </p:nvPr>
        </p:nvSpPr>
        <p:spPr>
          <a:xfrm>
            <a:off x="1143000" y="2737437"/>
            <a:ext cx="5703083" cy="502573"/>
          </a:xfrm>
        </p:spPr>
        <p:txBody>
          <a:bodyPr>
            <a:normAutofit/>
          </a:bodyPr>
          <a:lstStyle/>
          <a:p>
            <a:pPr>
              <a:lnSpc>
                <a:spcPct val="115000"/>
              </a:lnSpc>
              <a:spcBef>
                <a:spcPts val="0"/>
              </a:spcBef>
            </a:pPr>
            <a:r>
              <a:rPr lang="en-US" sz="1400">
                <a:solidFill>
                  <a:schemeClr val="bg1"/>
                </a:solidFill>
                <a:effectLst/>
                <a:latin typeface="Arial"/>
                <a:ea typeface="Calibri"/>
                <a:cs typeface="Arial"/>
              </a:rPr>
              <a:t>A Hexagonal Thinking Activity</a:t>
            </a:r>
            <a:r>
              <a:rPr lang="en-US" sz="1400">
                <a:solidFill>
                  <a:schemeClr val="bg1"/>
                </a:solidFill>
                <a:latin typeface="Arial"/>
                <a:ea typeface="Calibri"/>
                <a:cs typeface="Arial"/>
              </a:rPr>
              <a:t>: Digital Version</a:t>
            </a:r>
            <a:endParaRPr lang="en-US" sz="1400" dirty="0">
              <a:solidFill>
                <a:schemeClr val="bg1"/>
              </a:solidFill>
              <a:effectLst/>
              <a:ea typeface="Calibri" panose="020F0502020204030204" pitchFamily="34" charset="0"/>
            </a:endParaRPr>
          </a:p>
        </p:txBody>
      </p:sp>
      <p:sp>
        <p:nvSpPr>
          <p:cNvPr id="4" name="Title 1">
            <a:extLst>
              <a:ext uri="{FF2B5EF4-FFF2-40B4-BE49-F238E27FC236}">
                <a16:creationId xmlns:a16="http://schemas.microsoft.com/office/drawing/2014/main" id="{79A0C478-DA51-5049-F2AA-068B9B1EFB07}"/>
              </a:ext>
            </a:extLst>
          </p:cNvPr>
          <p:cNvSpPr txBox="1">
            <a:spLocks/>
          </p:cNvSpPr>
          <p:nvPr/>
        </p:nvSpPr>
        <p:spPr>
          <a:xfrm>
            <a:off x="1142999" y="6226477"/>
            <a:ext cx="4077130" cy="27432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000" b="1" i="0" kern="1200">
                <a:solidFill>
                  <a:srgbClr val="505961"/>
                </a:solidFill>
                <a:latin typeface="Arial" panose="020B0604020202020204" pitchFamily="34" charset="0"/>
                <a:ea typeface="+mj-ea"/>
                <a:cs typeface="Arial" panose="020B0604020202020204" pitchFamily="34" charset="0"/>
              </a:defRPr>
            </a:lvl1pPr>
          </a:lstStyle>
          <a:p>
            <a:r>
              <a:rPr lang="en-US" sz="770" b="0" dirty="0">
                <a:solidFill>
                  <a:schemeClr val="bg1"/>
                </a:solidFill>
                <a:effectLst/>
                <a:latin typeface="Arial" panose="020B0604020202020204" pitchFamily="34" charset="0"/>
                <a:cs typeface="Arial" panose="020B0604020202020204" pitchFamily="34" charset="0"/>
              </a:rPr>
              <a:t>Copyright © 2024 National Endowment for Financial Education. All rights reserved.</a:t>
            </a:r>
          </a:p>
        </p:txBody>
      </p:sp>
    </p:spTree>
    <p:extLst>
      <p:ext uri="{BB962C8B-B14F-4D97-AF65-F5344CB8AC3E}">
        <p14:creationId xmlns:p14="http://schemas.microsoft.com/office/powerpoint/2010/main" val="3803188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CC62594-3CF0-A859-BA2A-1CB700D4B332}"/>
              </a:ext>
            </a:extLst>
          </p:cNvPr>
          <p:cNvSpPr>
            <a:spLocks noGrp="1"/>
          </p:cNvSpPr>
          <p:nvPr>
            <p:ph type="sldNum" sz="quarter" idx="4"/>
          </p:nvPr>
        </p:nvSpPr>
        <p:spPr>
          <a:xfrm>
            <a:off x="8515634" y="6478191"/>
            <a:ext cx="531158" cy="274324"/>
          </a:xfrm>
        </p:spPr>
        <p:txBody>
          <a:bodyPr/>
          <a:lstStyle/>
          <a:p>
            <a:fld id="{64F12D03-C2F7-9845-A612-6A708C696EFE}" type="slidenum">
              <a:rPr lang="en-US" smtClean="0"/>
              <a:pPr/>
              <a:t>2</a:t>
            </a:fld>
            <a:endParaRPr lang="en-US" dirty="0"/>
          </a:p>
        </p:txBody>
      </p:sp>
      <p:sp>
        <p:nvSpPr>
          <p:cNvPr id="5" name="Google Shape;97;p13">
            <a:extLst>
              <a:ext uri="{FF2B5EF4-FFF2-40B4-BE49-F238E27FC236}">
                <a16:creationId xmlns:a16="http://schemas.microsoft.com/office/drawing/2014/main" id="{0F44B7FC-5681-8B87-7CD0-A0AF5F35FECA}"/>
              </a:ext>
            </a:extLst>
          </p:cNvPr>
          <p:cNvSpPr txBox="1"/>
          <p:nvPr/>
        </p:nvSpPr>
        <p:spPr>
          <a:xfrm>
            <a:off x="761956" y="1118382"/>
            <a:ext cx="7902514" cy="4726363"/>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Personal Finance Ecosystem Hexagonal Thinking Activity</a:t>
            </a:r>
            <a:endParaRPr b="1"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Directions: </a:t>
            </a:r>
            <a:endParaRPr dirty="0"/>
          </a:p>
          <a:p>
            <a:pPr marL="457200" lvl="0" indent="-317500" algn="l" rtl="0">
              <a:spcBef>
                <a:spcPts val="0"/>
              </a:spcBef>
              <a:spcAft>
                <a:spcPts val="0"/>
              </a:spcAft>
              <a:buSzPts val="1400"/>
              <a:buChar char="●"/>
            </a:pPr>
            <a:r>
              <a:rPr lang="en" dirty="0"/>
              <a:t>First, adjust your view until you can see the hexagon shapes around the slide. </a:t>
            </a:r>
            <a:endParaRPr dirty="0"/>
          </a:p>
          <a:p>
            <a:pPr marL="457200" lvl="0" indent="-317500" algn="l" rtl="0">
              <a:spcBef>
                <a:spcPts val="0"/>
              </a:spcBef>
              <a:spcAft>
                <a:spcPts val="0"/>
              </a:spcAft>
              <a:buSzPts val="1400"/>
              <a:buChar char="●"/>
            </a:pPr>
            <a:r>
              <a:rPr lang="en" dirty="0"/>
              <a:t>Examine the factors on the hexagons. Each represents something that might influence a person’s financial well-being. </a:t>
            </a:r>
            <a:endParaRPr dirty="0"/>
          </a:p>
          <a:p>
            <a:pPr marL="457200" lvl="0" indent="-317500" algn="l" rtl="0">
              <a:spcBef>
                <a:spcPts val="0"/>
              </a:spcBef>
              <a:spcAft>
                <a:spcPts val="0"/>
              </a:spcAft>
              <a:buSzPts val="1400"/>
              <a:buChar char="●"/>
            </a:pPr>
            <a:r>
              <a:rPr lang="en" dirty="0"/>
              <a:t>Look for connections between the factors. When two factors have something in common, they can be placed next to each other on the next slide which is blank. When three hexagons come together at a point, all three should have something in common. </a:t>
            </a:r>
            <a:endParaRPr dirty="0"/>
          </a:p>
          <a:p>
            <a:pPr marL="457200" lvl="0" indent="-317500" algn="l" rtl="0">
              <a:spcBef>
                <a:spcPts val="0"/>
              </a:spcBef>
              <a:spcAft>
                <a:spcPts val="0"/>
              </a:spcAft>
              <a:buSzPts val="1400"/>
              <a:buChar char="●"/>
            </a:pPr>
            <a:r>
              <a:rPr lang="en" dirty="0"/>
              <a:t>The goal is to get as many factors to connect as possible. </a:t>
            </a:r>
            <a:endParaRPr dirty="0"/>
          </a:p>
          <a:p>
            <a:pPr marL="457200" lvl="0" indent="-317500" algn="l" rtl="0">
              <a:spcBef>
                <a:spcPts val="0"/>
              </a:spcBef>
              <a:spcAft>
                <a:spcPts val="0"/>
              </a:spcAft>
              <a:buSzPts val="1400"/>
              <a:buChar char="●"/>
            </a:pPr>
            <a:r>
              <a:rPr lang="en" dirty="0"/>
              <a:t>There is no right or wrong answer to this activity. Each group’s responses, connections, and shape is expected to look different. </a:t>
            </a:r>
            <a:endParaRPr dirty="0"/>
          </a:p>
        </p:txBody>
      </p:sp>
    </p:spTree>
    <p:extLst>
      <p:ext uri="{BB962C8B-B14F-4D97-AF65-F5344CB8AC3E}">
        <p14:creationId xmlns:p14="http://schemas.microsoft.com/office/powerpoint/2010/main" val="2595106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356090D-1FC1-9227-06EB-3C199599D246}"/>
              </a:ext>
            </a:extLst>
          </p:cNvPr>
          <p:cNvSpPr>
            <a:spLocks noGrp="1"/>
          </p:cNvSpPr>
          <p:nvPr>
            <p:ph type="sldNum" sz="quarter" idx="4"/>
          </p:nvPr>
        </p:nvSpPr>
        <p:spPr>
          <a:xfrm>
            <a:off x="8553122" y="6476504"/>
            <a:ext cx="452258" cy="274324"/>
          </a:xfrm>
        </p:spPr>
        <p:txBody>
          <a:bodyPr/>
          <a:lstStyle/>
          <a:p>
            <a:fld id="{64F12D03-C2F7-9845-A612-6A708C696EFE}" type="slidenum">
              <a:rPr lang="en-US" smtClean="0"/>
              <a:pPr/>
              <a:t>3</a:t>
            </a:fld>
            <a:endParaRPr lang="en-US" dirty="0"/>
          </a:p>
        </p:txBody>
      </p:sp>
      <p:sp>
        <p:nvSpPr>
          <p:cNvPr id="4" name="Google Shape;102;p14">
            <a:extLst>
              <a:ext uri="{FF2B5EF4-FFF2-40B4-BE49-F238E27FC236}">
                <a16:creationId xmlns:a16="http://schemas.microsoft.com/office/drawing/2014/main" id="{C389591A-B9A4-9636-ADC0-82E8791550FF}"/>
              </a:ext>
            </a:extLst>
          </p:cNvPr>
          <p:cNvSpPr/>
          <p:nvPr/>
        </p:nvSpPr>
        <p:spPr>
          <a:xfrm>
            <a:off x="-4770389" y="4280811"/>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Calibri"/>
                <a:ea typeface="Calibri"/>
                <a:cs typeface="Calibri"/>
                <a:sym typeface="Calibri"/>
              </a:rPr>
              <a:t>How Much Debt You Have</a:t>
            </a:r>
            <a:endParaRPr sz="1000" b="1">
              <a:latin typeface="Calibri"/>
              <a:ea typeface="Calibri"/>
              <a:cs typeface="Calibri"/>
              <a:sym typeface="Calibri"/>
            </a:endParaRPr>
          </a:p>
        </p:txBody>
      </p:sp>
      <p:sp>
        <p:nvSpPr>
          <p:cNvPr id="5" name="Google Shape;103;p14">
            <a:extLst>
              <a:ext uri="{FF2B5EF4-FFF2-40B4-BE49-F238E27FC236}">
                <a16:creationId xmlns:a16="http://schemas.microsoft.com/office/drawing/2014/main" id="{13991ECA-6AAB-515A-458A-5D4CF3A7B5D3}"/>
              </a:ext>
            </a:extLst>
          </p:cNvPr>
          <p:cNvSpPr/>
          <p:nvPr/>
        </p:nvSpPr>
        <p:spPr>
          <a:xfrm>
            <a:off x="-1686861" y="4280811"/>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Calibri"/>
                <a:ea typeface="Calibri"/>
                <a:cs typeface="Calibri"/>
                <a:sym typeface="Calibri"/>
              </a:rPr>
              <a:t>Your Personal Spending Habits</a:t>
            </a:r>
            <a:endParaRPr sz="1000" b="1">
              <a:latin typeface="Calibri"/>
              <a:ea typeface="Calibri"/>
              <a:cs typeface="Calibri"/>
              <a:sym typeface="Calibri"/>
            </a:endParaRPr>
          </a:p>
        </p:txBody>
      </p:sp>
      <p:sp>
        <p:nvSpPr>
          <p:cNvPr id="6" name="Google Shape;104;p14">
            <a:extLst>
              <a:ext uri="{FF2B5EF4-FFF2-40B4-BE49-F238E27FC236}">
                <a16:creationId xmlns:a16="http://schemas.microsoft.com/office/drawing/2014/main" id="{E7AEF197-F723-878D-A58E-640D2D3601DB}"/>
              </a:ext>
            </a:extLst>
          </p:cNvPr>
          <p:cNvSpPr/>
          <p:nvPr/>
        </p:nvSpPr>
        <p:spPr>
          <a:xfrm>
            <a:off x="-4759700" y="2952484"/>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Calibri"/>
                <a:ea typeface="Calibri"/>
                <a:cs typeface="Calibri"/>
                <a:sym typeface="Calibri"/>
              </a:rPr>
              <a:t>Access to Credit</a:t>
            </a:r>
            <a:endParaRPr sz="1000" b="1">
              <a:latin typeface="Calibri"/>
              <a:ea typeface="Calibri"/>
              <a:cs typeface="Calibri"/>
              <a:sym typeface="Calibri"/>
            </a:endParaRPr>
          </a:p>
        </p:txBody>
      </p:sp>
      <p:sp>
        <p:nvSpPr>
          <p:cNvPr id="7" name="Google Shape;105;p14">
            <a:extLst>
              <a:ext uri="{FF2B5EF4-FFF2-40B4-BE49-F238E27FC236}">
                <a16:creationId xmlns:a16="http://schemas.microsoft.com/office/drawing/2014/main" id="{FF0EA2A3-4D76-2F17-CF84-69FCB5245C2D}"/>
              </a:ext>
            </a:extLst>
          </p:cNvPr>
          <p:cNvSpPr/>
          <p:nvPr/>
        </p:nvSpPr>
        <p:spPr>
          <a:xfrm>
            <a:off x="-4770389" y="5655041"/>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An Unexpected Expense</a:t>
            </a:r>
            <a:endParaRPr sz="1000" b="1">
              <a:solidFill>
                <a:srgbClr val="000000"/>
              </a:solidFill>
              <a:latin typeface="Calibri"/>
              <a:ea typeface="Calibri"/>
              <a:cs typeface="Calibri"/>
              <a:sym typeface="Calibri"/>
            </a:endParaRPr>
          </a:p>
        </p:txBody>
      </p:sp>
      <p:sp>
        <p:nvSpPr>
          <p:cNvPr id="8" name="Google Shape;106;p14">
            <a:extLst>
              <a:ext uri="{FF2B5EF4-FFF2-40B4-BE49-F238E27FC236}">
                <a16:creationId xmlns:a16="http://schemas.microsoft.com/office/drawing/2014/main" id="{E10E6617-054F-4E5D-ADA2-F964018E6571}"/>
              </a:ext>
            </a:extLst>
          </p:cNvPr>
          <p:cNvSpPr/>
          <p:nvPr/>
        </p:nvSpPr>
        <p:spPr>
          <a:xfrm>
            <a:off x="4648156" y="7164916"/>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000" b="1">
              <a:solidFill>
                <a:srgbClr val="000000"/>
              </a:solidFill>
              <a:latin typeface="Calibri"/>
              <a:ea typeface="Calibri"/>
              <a:cs typeface="Calibri"/>
              <a:sym typeface="Calibri"/>
            </a:endParaRPr>
          </a:p>
        </p:txBody>
      </p:sp>
      <p:sp>
        <p:nvSpPr>
          <p:cNvPr id="9" name="Google Shape;107;p14">
            <a:extLst>
              <a:ext uri="{FF2B5EF4-FFF2-40B4-BE49-F238E27FC236}">
                <a16:creationId xmlns:a16="http://schemas.microsoft.com/office/drawing/2014/main" id="{D2D8ACE6-7185-20DF-CE9E-AC2FE271CAAB}"/>
              </a:ext>
            </a:extLst>
          </p:cNvPr>
          <p:cNvSpPr/>
          <p:nvPr/>
        </p:nvSpPr>
        <p:spPr>
          <a:xfrm>
            <a:off x="3229641" y="7164916"/>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0" tIns="91425" rIns="0" bIns="91425" anchor="ctr" anchorCtr="0">
            <a:noAutofit/>
          </a:bodyPr>
          <a:lstStyle/>
          <a:p>
            <a:pPr marL="0" lvl="0" indent="0" algn="ctr" rtl="0">
              <a:spcBef>
                <a:spcPts val="0"/>
              </a:spcBef>
              <a:spcAft>
                <a:spcPts val="0"/>
              </a:spcAft>
              <a:buNone/>
            </a:pPr>
            <a:endParaRPr sz="1000" b="1">
              <a:latin typeface="Calibri"/>
              <a:ea typeface="Calibri"/>
              <a:cs typeface="Calibri"/>
              <a:sym typeface="Calibri"/>
            </a:endParaRPr>
          </a:p>
        </p:txBody>
      </p:sp>
      <p:sp>
        <p:nvSpPr>
          <p:cNvPr id="10" name="Google Shape;108;p14">
            <a:extLst>
              <a:ext uri="{FF2B5EF4-FFF2-40B4-BE49-F238E27FC236}">
                <a16:creationId xmlns:a16="http://schemas.microsoft.com/office/drawing/2014/main" id="{20325D30-F3FB-D859-6C65-110D1EB6B453}"/>
              </a:ext>
            </a:extLst>
          </p:cNvPr>
          <p:cNvSpPr/>
          <p:nvPr/>
        </p:nvSpPr>
        <p:spPr>
          <a:xfrm>
            <a:off x="1811126" y="7166232"/>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000" b="1">
              <a:latin typeface="Calibri"/>
              <a:ea typeface="Calibri"/>
              <a:cs typeface="Calibri"/>
              <a:sym typeface="Calibri"/>
            </a:endParaRPr>
          </a:p>
        </p:txBody>
      </p:sp>
      <p:sp>
        <p:nvSpPr>
          <p:cNvPr id="11" name="Google Shape;109;p14">
            <a:extLst>
              <a:ext uri="{FF2B5EF4-FFF2-40B4-BE49-F238E27FC236}">
                <a16:creationId xmlns:a16="http://schemas.microsoft.com/office/drawing/2014/main" id="{E89EA889-EA14-090A-B095-8AC26A509CFD}"/>
              </a:ext>
            </a:extLst>
          </p:cNvPr>
          <p:cNvSpPr/>
          <p:nvPr/>
        </p:nvSpPr>
        <p:spPr>
          <a:xfrm>
            <a:off x="6087005" y="7140685"/>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000" b="1">
              <a:solidFill>
                <a:srgbClr val="000000"/>
              </a:solidFill>
              <a:latin typeface="Calibri"/>
              <a:ea typeface="Calibri"/>
              <a:cs typeface="Calibri"/>
              <a:sym typeface="Calibri"/>
            </a:endParaRPr>
          </a:p>
        </p:txBody>
      </p:sp>
      <p:sp>
        <p:nvSpPr>
          <p:cNvPr id="12" name="Google Shape;110;p14">
            <a:extLst>
              <a:ext uri="{FF2B5EF4-FFF2-40B4-BE49-F238E27FC236}">
                <a16:creationId xmlns:a16="http://schemas.microsoft.com/office/drawing/2014/main" id="{4E8F3FDE-4B05-F38A-E944-6324455206C7}"/>
              </a:ext>
            </a:extLst>
          </p:cNvPr>
          <p:cNvSpPr/>
          <p:nvPr/>
        </p:nvSpPr>
        <p:spPr>
          <a:xfrm>
            <a:off x="12552872" y="1569351"/>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Opportunity to Open a Bank Account on Your Own</a:t>
            </a:r>
            <a:endParaRPr sz="1000" b="1">
              <a:latin typeface="Calibri"/>
              <a:ea typeface="Calibri"/>
              <a:cs typeface="Calibri"/>
              <a:sym typeface="Calibri"/>
            </a:endParaRPr>
          </a:p>
        </p:txBody>
      </p:sp>
      <p:sp>
        <p:nvSpPr>
          <p:cNvPr id="13" name="Google Shape;111;p14">
            <a:extLst>
              <a:ext uri="{FF2B5EF4-FFF2-40B4-BE49-F238E27FC236}">
                <a16:creationId xmlns:a16="http://schemas.microsoft.com/office/drawing/2014/main" id="{3A05DCE9-CDC6-6721-CA43-21861DC824E1}"/>
              </a:ext>
            </a:extLst>
          </p:cNvPr>
          <p:cNvSpPr/>
          <p:nvPr/>
        </p:nvSpPr>
        <p:spPr>
          <a:xfrm>
            <a:off x="11025390" y="-1203789"/>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Easily You Can Get to a Bank or Credit Union</a:t>
            </a:r>
            <a:endParaRPr sz="1000" b="1">
              <a:latin typeface="Calibri"/>
              <a:ea typeface="Calibri"/>
              <a:cs typeface="Calibri"/>
              <a:sym typeface="Calibri"/>
            </a:endParaRPr>
          </a:p>
        </p:txBody>
      </p:sp>
      <p:sp>
        <p:nvSpPr>
          <p:cNvPr id="14" name="Google Shape;112;p14">
            <a:extLst>
              <a:ext uri="{FF2B5EF4-FFF2-40B4-BE49-F238E27FC236}">
                <a16:creationId xmlns:a16="http://schemas.microsoft.com/office/drawing/2014/main" id="{4DB0D618-A8AF-CC3A-EB24-287B964C7BA7}"/>
              </a:ext>
            </a:extLst>
          </p:cNvPr>
          <p:cNvSpPr/>
          <p:nvPr/>
        </p:nvSpPr>
        <p:spPr>
          <a:xfrm>
            <a:off x="9562317" y="1569351"/>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Your Experience Performing Financial Tasks</a:t>
            </a:r>
            <a:endParaRPr sz="1000" b="1">
              <a:latin typeface="Calibri"/>
              <a:ea typeface="Calibri"/>
              <a:cs typeface="Calibri"/>
              <a:sym typeface="Calibri"/>
            </a:endParaRPr>
          </a:p>
        </p:txBody>
      </p:sp>
      <p:sp>
        <p:nvSpPr>
          <p:cNvPr id="15" name="Google Shape;113;p14">
            <a:extLst>
              <a:ext uri="{FF2B5EF4-FFF2-40B4-BE49-F238E27FC236}">
                <a16:creationId xmlns:a16="http://schemas.microsoft.com/office/drawing/2014/main" id="{3B1BD97B-1B58-11BB-3EED-2D6D6E1BC9D2}"/>
              </a:ext>
            </a:extLst>
          </p:cNvPr>
          <p:cNvSpPr/>
          <p:nvPr/>
        </p:nvSpPr>
        <p:spPr>
          <a:xfrm>
            <a:off x="-3198786" y="7010773"/>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Much Money Was (or Wasn’t) Talked About in Your Family</a:t>
            </a:r>
            <a:endParaRPr sz="1000" b="1">
              <a:solidFill>
                <a:srgbClr val="000000"/>
              </a:solidFill>
              <a:latin typeface="Calibri"/>
              <a:ea typeface="Calibri"/>
              <a:cs typeface="Calibri"/>
              <a:sym typeface="Calibri"/>
            </a:endParaRPr>
          </a:p>
        </p:txBody>
      </p:sp>
      <p:sp>
        <p:nvSpPr>
          <p:cNvPr id="16" name="Google Shape;114;p14">
            <a:extLst>
              <a:ext uri="{FF2B5EF4-FFF2-40B4-BE49-F238E27FC236}">
                <a16:creationId xmlns:a16="http://schemas.microsoft.com/office/drawing/2014/main" id="{7E295DF2-5DD5-A093-F8E1-15B903EB3716}"/>
              </a:ext>
            </a:extLst>
          </p:cNvPr>
          <p:cNvSpPr/>
          <p:nvPr/>
        </p:nvSpPr>
        <p:spPr>
          <a:xfrm>
            <a:off x="-4732879" y="7026080"/>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dirty="0">
                <a:solidFill>
                  <a:srgbClr val="000000"/>
                </a:solidFill>
                <a:latin typeface="Calibri"/>
                <a:ea typeface="Calibri"/>
                <a:cs typeface="Calibri"/>
                <a:sym typeface="Calibri"/>
              </a:rPr>
              <a:t>Willingness to Speak to Others &amp; Ask Questions</a:t>
            </a:r>
            <a:endParaRPr sz="1000" b="1" dirty="0">
              <a:solidFill>
                <a:srgbClr val="000000"/>
              </a:solidFill>
              <a:latin typeface="Calibri"/>
              <a:ea typeface="Calibri"/>
              <a:cs typeface="Calibri"/>
              <a:sym typeface="Calibri"/>
            </a:endParaRPr>
          </a:p>
        </p:txBody>
      </p:sp>
      <p:sp>
        <p:nvSpPr>
          <p:cNvPr id="17" name="Google Shape;115;p14">
            <a:extLst>
              <a:ext uri="{FF2B5EF4-FFF2-40B4-BE49-F238E27FC236}">
                <a16:creationId xmlns:a16="http://schemas.microsoft.com/office/drawing/2014/main" id="{DE9CAD2E-A886-EC7A-4C5D-57ED46FB7F5B}"/>
              </a:ext>
            </a:extLst>
          </p:cNvPr>
          <p:cNvSpPr/>
          <p:nvPr/>
        </p:nvSpPr>
        <p:spPr>
          <a:xfrm>
            <a:off x="12688055" y="5756152"/>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0" tIns="91425" rIns="0"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Reading and Math Skills</a:t>
            </a:r>
            <a:endParaRPr sz="1000" b="1">
              <a:latin typeface="Calibri"/>
              <a:ea typeface="Calibri"/>
              <a:cs typeface="Calibri"/>
              <a:sym typeface="Calibri"/>
            </a:endParaRPr>
          </a:p>
        </p:txBody>
      </p:sp>
      <p:sp>
        <p:nvSpPr>
          <p:cNvPr id="18" name="Google Shape;116;p14">
            <a:extLst>
              <a:ext uri="{FF2B5EF4-FFF2-40B4-BE49-F238E27FC236}">
                <a16:creationId xmlns:a16="http://schemas.microsoft.com/office/drawing/2014/main" id="{1CD222E9-8910-BAC3-898D-207828499034}"/>
              </a:ext>
            </a:extLst>
          </p:cNvPr>
          <p:cNvSpPr/>
          <p:nvPr/>
        </p:nvSpPr>
        <p:spPr>
          <a:xfrm>
            <a:off x="12672838" y="4371842"/>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Feeling Like You Have Financial Choices</a:t>
            </a:r>
            <a:endParaRPr sz="1000" b="1">
              <a:latin typeface="Calibri"/>
              <a:ea typeface="Calibri"/>
              <a:cs typeface="Calibri"/>
              <a:sym typeface="Calibri"/>
            </a:endParaRPr>
          </a:p>
        </p:txBody>
      </p:sp>
      <p:sp>
        <p:nvSpPr>
          <p:cNvPr id="19" name="Google Shape;117;p14">
            <a:extLst>
              <a:ext uri="{FF2B5EF4-FFF2-40B4-BE49-F238E27FC236}">
                <a16:creationId xmlns:a16="http://schemas.microsoft.com/office/drawing/2014/main" id="{48CD62A9-B8AF-C855-3996-94DDFC8A8E3B}"/>
              </a:ext>
            </a:extLst>
          </p:cNvPr>
          <p:cNvSpPr/>
          <p:nvPr/>
        </p:nvSpPr>
        <p:spPr>
          <a:xfrm>
            <a:off x="-3196796" y="5672582"/>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Taking a Personal Finance Class in School</a:t>
            </a:r>
            <a:endParaRPr sz="1000" b="1">
              <a:latin typeface="Calibri"/>
              <a:ea typeface="Calibri"/>
              <a:cs typeface="Calibri"/>
              <a:sym typeface="Calibri"/>
            </a:endParaRPr>
          </a:p>
        </p:txBody>
      </p:sp>
      <p:sp>
        <p:nvSpPr>
          <p:cNvPr id="20" name="Google Shape;118;p14">
            <a:extLst>
              <a:ext uri="{FF2B5EF4-FFF2-40B4-BE49-F238E27FC236}">
                <a16:creationId xmlns:a16="http://schemas.microsoft.com/office/drawing/2014/main" id="{81C3C4C8-955F-C9FF-2631-B15F61AF5BCE}"/>
              </a:ext>
            </a:extLst>
          </p:cNvPr>
          <p:cNvSpPr/>
          <p:nvPr/>
        </p:nvSpPr>
        <p:spPr>
          <a:xfrm>
            <a:off x="12552872" y="156013"/>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A Job that Pays You an Income</a:t>
            </a:r>
            <a:endParaRPr sz="1000" b="1">
              <a:solidFill>
                <a:srgbClr val="000000"/>
              </a:solidFill>
              <a:latin typeface="Calibri"/>
              <a:ea typeface="Calibri"/>
              <a:cs typeface="Calibri"/>
              <a:sym typeface="Calibri"/>
            </a:endParaRPr>
          </a:p>
        </p:txBody>
      </p:sp>
      <p:sp>
        <p:nvSpPr>
          <p:cNvPr id="21" name="Google Shape;119;p14">
            <a:extLst>
              <a:ext uri="{FF2B5EF4-FFF2-40B4-BE49-F238E27FC236}">
                <a16:creationId xmlns:a16="http://schemas.microsoft.com/office/drawing/2014/main" id="{24B006C6-044F-5899-9913-D920706B8ABE}"/>
              </a:ext>
            </a:extLst>
          </p:cNvPr>
          <p:cNvSpPr/>
          <p:nvPr/>
        </p:nvSpPr>
        <p:spPr>
          <a:xfrm>
            <a:off x="9548588" y="-1203789"/>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Much You Know about Personal Finance</a:t>
            </a:r>
            <a:endParaRPr sz="1000" b="1">
              <a:latin typeface="Calibri"/>
              <a:ea typeface="Calibri"/>
              <a:cs typeface="Calibri"/>
              <a:sym typeface="Calibri"/>
            </a:endParaRPr>
          </a:p>
        </p:txBody>
      </p:sp>
      <p:sp>
        <p:nvSpPr>
          <p:cNvPr id="22" name="Google Shape;120;p14">
            <a:extLst>
              <a:ext uri="{FF2B5EF4-FFF2-40B4-BE49-F238E27FC236}">
                <a16:creationId xmlns:a16="http://schemas.microsoft.com/office/drawing/2014/main" id="{22670534-BB13-6D8D-CA5C-BEFE7D346BE6}"/>
              </a:ext>
            </a:extLst>
          </p:cNvPr>
          <p:cNvSpPr/>
          <p:nvPr/>
        </p:nvSpPr>
        <p:spPr>
          <a:xfrm>
            <a:off x="11109851" y="2959513"/>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000" b="1">
                <a:solidFill>
                  <a:schemeClr val="dk1"/>
                </a:solidFill>
                <a:latin typeface="Calibri"/>
                <a:ea typeface="Calibri"/>
                <a:cs typeface="Calibri"/>
                <a:sym typeface="Calibri"/>
              </a:rPr>
              <a:t>Desire to Improve Your Finances</a:t>
            </a:r>
            <a:endParaRPr sz="1000" b="1">
              <a:latin typeface="Calibri"/>
              <a:ea typeface="Calibri"/>
              <a:cs typeface="Calibri"/>
              <a:sym typeface="Calibri"/>
            </a:endParaRPr>
          </a:p>
        </p:txBody>
      </p:sp>
      <p:sp>
        <p:nvSpPr>
          <p:cNvPr id="23" name="Google Shape;121;p14">
            <a:extLst>
              <a:ext uri="{FF2B5EF4-FFF2-40B4-BE49-F238E27FC236}">
                <a16:creationId xmlns:a16="http://schemas.microsoft.com/office/drawing/2014/main" id="{F9D7D9D0-DFAD-F8ED-7331-2112218D4FE7}"/>
              </a:ext>
            </a:extLst>
          </p:cNvPr>
          <p:cNvSpPr/>
          <p:nvPr/>
        </p:nvSpPr>
        <p:spPr>
          <a:xfrm>
            <a:off x="9563830" y="4357243"/>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Old You Are</a:t>
            </a:r>
            <a:endParaRPr sz="1000" b="1">
              <a:latin typeface="Calibri"/>
              <a:ea typeface="Calibri"/>
              <a:cs typeface="Calibri"/>
              <a:sym typeface="Calibri"/>
            </a:endParaRPr>
          </a:p>
        </p:txBody>
      </p:sp>
      <p:sp>
        <p:nvSpPr>
          <p:cNvPr id="24" name="Google Shape;122;p14">
            <a:extLst>
              <a:ext uri="{FF2B5EF4-FFF2-40B4-BE49-F238E27FC236}">
                <a16:creationId xmlns:a16="http://schemas.microsoft.com/office/drawing/2014/main" id="{5B3A05BF-C92D-09D9-9FE5-5529F6A38DBC}"/>
              </a:ext>
            </a:extLst>
          </p:cNvPr>
          <p:cNvSpPr/>
          <p:nvPr/>
        </p:nvSpPr>
        <p:spPr>
          <a:xfrm>
            <a:off x="-1687161" y="1597709"/>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Where You Live</a:t>
            </a:r>
            <a:endParaRPr sz="1000" b="1">
              <a:latin typeface="Calibri"/>
              <a:ea typeface="Calibri"/>
              <a:cs typeface="Calibri"/>
              <a:sym typeface="Calibri"/>
            </a:endParaRPr>
          </a:p>
        </p:txBody>
      </p:sp>
      <p:sp>
        <p:nvSpPr>
          <p:cNvPr id="25" name="Google Shape;123;p14">
            <a:extLst>
              <a:ext uri="{FF2B5EF4-FFF2-40B4-BE49-F238E27FC236}">
                <a16:creationId xmlns:a16="http://schemas.microsoft.com/office/drawing/2014/main" id="{7C8E4C37-C6A0-BBC9-B9F5-E0E277F5A742}"/>
              </a:ext>
            </a:extLst>
          </p:cNvPr>
          <p:cNvSpPr/>
          <p:nvPr/>
        </p:nvSpPr>
        <p:spPr>
          <a:xfrm>
            <a:off x="12635960" y="2987532"/>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Size and Makeup of Your Family</a:t>
            </a:r>
            <a:endParaRPr sz="1000" b="1">
              <a:latin typeface="Calibri"/>
              <a:ea typeface="Calibri"/>
              <a:cs typeface="Calibri"/>
              <a:sym typeface="Calibri"/>
            </a:endParaRPr>
          </a:p>
        </p:txBody>
      </p:sp>
      <p:sp>
        <p:nvSpPr>
          <p:cNvPr id="26" name="Google Shape;124;p14">
            <a:extLst>
              <a:ext uri="{FF2B5EF4-FFF2-40B4-BE49-F238E27FC236}">
                <a16:creationId xmlns:a16="http://schemas.microsoft.com/office/drawing/2014/main" id="{B36A8159-5262-D6F4-EC47-ED2A8ABFE483}"/>
              </a:ext>
            </a:extLst>
          </p:cNvPr>
          <p:cNvSpPr/>
          <p:nvPr/>
        </p:nvSpPr>
        <p:spPr>
          <a:xfrm>
            <a:off x="9562017" y="179189"/>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Family’s Income and/or Wealth</a:t>
            </a:r>
            <a:endParaRPr sz="1000" b="1">
              <a:solidFill>
                <a:srgbClr val="000000"/>
              </a:solidFill>
              <a:latin typeface="Calibri"/>
              <a:ea typeface="Calibri"/>
              <a:cs typeface="Calibri"/>
              <a:sym typeface="Calibri"/>
            </a:endParaRPr>
          </a:p>
        </p:txBody>
      </p:sp>
      <p:sp>
        <p:nvSpPr>
          <p:cNvPr id="27" name="Google Shape;125;p14">
            <a:extLst>
              <a:ext uri="{FF2B5EF4-FFF2-40B4-BE49-F238E27FC236}">
                <a16:creationId xmlns:a16="http://schemas.microsoft.com/office/drawing/2014/main" id="{5F708201-3B0A-42C1-957C-781152F1782E}"/>
              </a:ext>
            </a:extLst>
          </p:cNvPr>
          <p:cNvSpPr/>
          <p:nvPr/>
        </p:nvSpPr>
        <p:spPr>
          <a:xfrm>
            <a:off x="11025090" y="179189"/>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Education</a:t>
            </a:r>
            <a:endParaRPr sz="1000" b="1">
              <a:solidFill>
                <a:srgbClr val="000000"/>
              </a:solidFill>
              <a:latin typeface="Calibri"/>
              <a:ea typeface="Calibri"/>
              <a:cs typeface="Calibri"/>
              <a:sym typeface="Calibri"/>
            </a:endParaRPr>
          </a:p>
        </p:txBody>
      </p:sp>
      <p:sp>
        <p:nvSpPr>
          <p:cNvPr id="28" name="Google Shape;126;p14">
            <a:extLst>
              <a:ext uri="{FF2B5EF4-FFF2-40B4-BE49-F238E27FC236}">
                <a16:creationId xmlns:a16="http://schemas.microsoft.com/office/drawing/2014/main" id="{7B9F2CDB-57E4-50A3-92AF-BBC267A8EB23}"/>
              </a:ext>
            </a:extLst>
          </p:cNvPr>
          <p:cNvSpPr/>
          <p:nvPr/>
        </p:nvSpPr>
        <p:spPr>
          <a:xfrm>
            <a:off x="9604422" y="7160402"/>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0" tIns="91425" rIns="0"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Access to Transportation</a:t>
            </a:r>
            <a:endParaRPr sz="1000" b="1">
              <a:latin typeface="Calibri"/>
              <a:ea typeface="Calibri"/>
              <a:cs typeface="Calibri"/>
              <a:sym typeface="Calibri"/>
            </a:endParaRPr>
          </a:p>
        </p:txBody>
      </p:sp>
      <p:sp>
        <p:nvSpPr>
          <p:cNvPr id="29" name="Google Shape;127;p14">
            <a:extLst>
              <a:ext uri="{FF2B5EF4-FFF2-40B4-BE49-F238E27FC236}">
                <a16:creationId xmlns:a16="http://schemas.microsoft.com/office/drawing/2014/main" id="{185FFEBF-76CD-AF17-60B9-ED53B4E8AC47}"/>
              </a:ext>
            </a:extLst>
          </p:cNvPr>
          <p:cNvSpPr/>
          <p:nvPr/>
        </p:nvSpPr>
        <p:spPr>
          <a:xfrm>
            <a:off x="9604422" y="5770240"/>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Credit Score</a:t>
            </a:r>
            <a:endParaRPr sz="1000" b="1">
              <a:latin typeface="Calibri"/>
              <a:ea typeface="Calibri"/>
              <a:cs typeface="Calibri"/>
              <a:sym typeface="Calibri"/>
            </a:endParaRPr>
          </a:p>
        </p:txBody>
      </p:sp>
      <p:sp>
        <p:nvSpPr>
          <p:cNvPr id="30" name="Google Shape;128;p14">
            <a:extLst>
              <a:ext uri="{FF2B5EF4-FFF2-40B4-BE49-F238E27FC236}">
                <a16:creationId xmlns:a16="http://schemas.microsoft.com/office/drawing/2014/main" id="{7662DEDC-0D32-2D25-E983-4CAAC78420AE}"/>
              </a:ext>
            </a:extLst>
          </p:cNvPr>
          <p:cNvSpPr/>
          <p:nvPr/>
        </p:nvSpPr>
        <p:spPr>
          <a:xfrm>
            <a:off x="12695508" y="7132007"/>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The Opportunity to Work and Earn Money</a:t>
            </a:r>
            <a:endParaRPr sz="1000" b="1">
              <a:latin typeface="Calibri"/>
              <a:ea typeface="Calibri"/>
              <a:cs typeface="Calibri"/>
              <a:sym typeface="Calibri"/>
            </a:endParaRPr>
          </a:p>
        </p:txBody>
      </p:sp>
      <p:sp>
        <p:nvSpPr>
          <p:cNvPr id="31" name="Google Shape;129;p14">
            <a:extLst>
              <a:ext uri="{FF2B5EF4-FFF2-40B4-BE49-F238E27FC236}">
                <a16:creationId xmlns:a16="http://schemas.microsoft.com/office/drawing/2014/main" id="{69D44E24-EDFD-FAEB-493A-9FED7AEF81B5}"/>
              </a:ext>
            </a:extLst>
          </p:cNvPr>
          <p:cNvSpPr/>
          <p:nvPr/>
        </p:nvSpPr>
        <p:spPr>
          <a:xfrm>
            <a:off x="-1659006" y="5645792"/>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Personal Finance Apps on Your Phone</a:t>
            </a:r>
            <a:endParaRPr sz="1000" b="1">
              <a:solidFill>
                <a:srgbClr val="000000"/>
              </a:solidFill>
              <a:latin typeface="Calibri"/>
              <a:ea typeface="Calibri"/>
              <a:cs typeface="Calibri"/>
              <a:sym typeface="Calibri"/>
            </a:endParaRPr>
          </a:p>
        </p:txBody>
      </p:sp>
      <p:sp>
        <p:nvSpPr>
          <p:cNvPr id="32" name="Google Shape;130;p14">
            <a:extLst>
              <a:ext uri="{FF2B5EF4-FFF2-40B4-BE49-F238E27FC236}">
                <a16:creationId xmlns:a16="http://schemas.microsoft.com/office/drawing/2014/main" id="{E7CE23D6-218B-5D22-649D-785044C43A97}"/>
              </a:ext>
            </a:extLst>
          </p:cNvPr>
          <p:cNvSpPr/>
          <p:nvPr/>
        </p:nvSpPr>
        <p:spPr>
          <a:xfrm>
            <a:off x="11025090" y="1569351"/>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Much Money You Have Saved</a:t>
            </a:r>
            <a:endParaRPr sz="1000" b="1">
              <a:solidFill>
                <a:srgbClr val="000000"/>
              </a:solidFill>
              <a:latin typeface="Calibri"/>
              <a:ea typeface="Calibri"/>
              <a:cs typeface="Calibri"/>
              <a:sym typeface="Calibri"/>
            </a:endParaRPr>
          </a:p>
        </p:txBody>
      </p:sp>
      <p:sp>
        <p:nvSpPr>
          <p:cNvPr id="33" name="Google Shape;131;p14">
            <a:extLst>
              <a:ext uri="{FF2B5EF4-FFF2-40B4-BE49-F238E27FC236}">
                <a16:creationId xmlns:a16="http://schemas.microsoft.com/office/drawing/2014/main" id="{ECBA640B-CED0-9813-3B90-E5343EE813FB}"/>
              </a:ext>
            </a:extLst>
          </p:cNvPr>
          <p:cNvSpPr/>
          <p:nvPr/>
        </p:nvSpPr>
        <p:spPr>
          <a:xfrm>
            <a:off x="11149965" y="713447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Much People Around You Talk about Finances</a:t>
            </a:r>
            <a:endParaRPr sz="1000" b="1">
              <a:latin typeface="Calibri"/>
              <a:ea typeface="Calibri"/>
              <a:cs typeface="Calibri"/>
              <a:sym typeface="Calibri"/>
            </a:endParaRPr>
          </a:p>
        </p:txBody>
      </p:sp>
      <p:sp>
        <p:nvSpPr>
          <p:cNvPr id="34" name="Google Shape;132;p14">
            <a:extLst>
              <a:ext uri="{FF2B5EF4-FFF2-40B4-BE49-F238E27FC236}">
                <a16:creationId xmlns:a16="http://schemas.microsoft.com/office/drawing/2014/main" id="{5D7E8F7B-62F0-DC02-AC01-78B64423E5D6}"/>
              </a:ext>
            </a:extLst>
          </p:cNvPr>
          <p:cNvSpPr/>
          <p:nvPr/>
        </p:nvSpPr>
        <p:spPr>
          <a:xfrm>
            <a:off x="-1659006" y="699131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Motivation to Improve Your Finances</a:t>
            </a:r>
            <a:endParaRPr sz="1000" b="1">
              <a:latin typeface="Calibri"/>
              <a:ea typeface="Calibri"/>
              <a:cs typeface="Calibri"/>
              <a:sym typeface="Calibri"/>
            </a:endParaRPr>
          </a:p>
        </p:txBody>
      </p:sp>
      <p:sp>
        <p:nvSpPr>
          <p:cNvPr id="35" name="Google Shape;133;p14">
            <a:extLst>
              <a:ext uri="{FF2B5EF4-FFF2-40B4-BE49-F238E27FC236}">
                <a16:creationId xmlns:a16="http://schemas.microsoft.com/office/drawing/2014/main" id="{373E219E-392A-DC78-5ECF-A727294A925B}"/>
              </a:ext>
            </a:extLst>
          </p:cNvPr>
          <p:cNvSpPr/>
          <p:nvPr/>
        </p:nvSpPr>
        <p:spPr>
          <a:xfrm>
            <a:off x="9563830" y="2959513"/>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Cultural Upbringing</a:t>
            </a:r>
            <a:endParaRPr sz="1000" b="1">
              <a:latin typeface="Calibri"/>
              <a:ea typeface="Calibri"/>
              <a:cs typeface="Calibri"/>
              <a:sym typeface="Calibri"/>
            </a:endParaRPr>
          </a:p>
        </p:txBody>
      </p:sp>
      <p:sp>
        <p:nvSpPr>
          <p:cNvPr id="36" name="Google Shape;134;p14">
            <a:extLst>
              <a:ext uri="{FF2B5EF4-FFF2-40B4-BE49-F238E27FC236}">
                <a16:creationId xmlns:a16="http://schemas.microsoft.com/office/drawing/2014/main" id="{4C06C1DD-09E0-23C7-D175-6E1DA59B0704}"/>
              </a:ext>
            </a:extLst>
          </p:cNvPr>
          <p:cNvSpPr/>
          <p:nvPr/>
        </p:nvSpPr>
        <p:spPr>
          <a:xfrm>
            <a:off x="-3199086" y="4302621"/>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Actively Prioritizing Your Finances</a:t>
            </a:r>
            <a:endParaRPr sz="1000" b="1">
              <a:latin typeface="Calibri"/>
              <a:ea typeface="Calibri"/>
              <a:cs typeface="Calibri"/>
              <a:sym typeface="Calibri"/>
            </a:endParaRPr>
          </a:p>
        </p:txBody>
      </p:sp>
      <p:sp>
        <p:nvSpPr>
          <p:cNvPr id="37" name="Google Shape;135;p14">
            <a:extLst>
              <a:ext uri="{FF2B5EF4-FFF2-40B4-BE49-F238E27FC236}">
                <a16:creationId xmlns:a16="http://schemas.microsoft.com/office/drawing/2014/main" id="{3BAD6DAE-A3E9-EDC7-962C-3EDA2AF6203E}"/>
              </a:ext>
            </a:extLst>
          </p:cNvPr>
          <p:cNvSpPr/>
          <p:nvPr/>
        </p:nvSpPr>
        <p:spPr>
          <a:xfrm>
            <a:off x="-4774390" y="26665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Your Beliefs about Money</a:t>
            </a:r>
            <a:endParaRPr sz="1000" b="1">
              <a:latin typeface="Calibri"/>
              <a:ea typeface="Calibri"/>
              <a:cs typeface="Calibri"/>
              <a:sym typeface="Calibri"/>
            </a:endParaRPr>
          </a:p>
        </p:txBody>
      </p:sp>
      <p:sp>
        <p:nvSpPr>
          <p:cNvPr id="38" name="Google Shape;136;p14">
            <a:extLst>
              <a:ext uri="{FF2B5EF4-FFF2-40B4-BE49-F238E27FC236}">
                <a16:creationId xmlns:a16="http://schemas.microsoft.com/office/drawing/2014/main" id="{6045E576-A0E0-28CB-63D6-497D9F55AF26}"/>
              </a:ext>
            </a:extLst>
          </p:cNvPr>
          <p:cNvSpPr/>
          <p:nvPr/>
        </p:nvSpPr>
        <p:spPr>
          <a:xfrm>
            <a:off x="-1686260" y="261330"/>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Feeling in Control of Your Finances</a:t>
            </a:r>
            <a:endParaRPr sz="1000" b="1">
              <a:solidFill>
                <a:srgbClr val="000000"/>
              </a:solidFill>
              <a:latin typeface="Calibri"/>
              <a:ea typeface="Calibri"/>
              <a:cs typeface="Calibri"/>
              <a:sym typeface="Calibri"/>
            </a:endParaRPr>
          </a:p>
        </p:txBody>
      </p:sp>
      <p:sp>
        <p:nvSpPr>
          <p:cNvPr id="39" name="Google Shape;137;p14">
            <a:extLst>
              <a:ext uri="{FF2B5EF4-FFF2-40B4-BE49-F238E27FC236}">
                <a16:creationId xmlns:a16="http://schemas.microsoft.com/office/drawing/2014/main" id="{306FED86-ECC4-3033-730C-7BC96B989363}"/>
              </a:ext>
            </a:extLst>
          </p:cNvPr>
          <p:cNvSpPr/>
          <p:nvPr/>
        </p:nvSpPr>
        <p:spPr>
          <a:xfrm>
            <a:off x="-3239531" y="1617164"/>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Knowing Where to Find Trustworthy Financial Information</a:t>
            </a:r>
            <a:endParaRPr sz="1000" b="1">
              <a:solidFill>
                <a:srgbClr val="000000"/>
              </a:solidFill>
              <a:latin typeface="Calibri"/>
              <a:ea typeface="Calibri"/>
              <a:cs typeface="Calibri"/>
              <a:sym typeface="Calibri"/>
            </a:endParaRPr>
          </a:p>
        </p:txBody>
      </p:sp>
      <p:sp>
        <p:nvSpPr>
          <p:cNvPr id="40" name="Google Shape;138;p14">
            <a:extLst>
              <a:ext uri="{FF2B5EF4-FFF2-40B4-BE49-F238E27FC236}">
                <a16:creationId xmlns:a16="http://schemas.microsoft.com/office/drawing/2014/main" id="{F6B624FD-5A19-2A39-986D-9FC59AA25EDE}"/>
              </a:ext>
            </a:extLst>
          </p:cNvPr>
          <p:cNvSpPr/>
          <p:nvPr/>
        </p:nvSpPr>
        <p:spPr>
          <a:xfrm>
            <a:off x="-4780424" y="1617164"/>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0" tIns="91425" rIns="0"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Level of  Trust in the Financial System</a:t>
            </a:r>
            <a:endParaRPr sz="1000" b="1">
              <a:latin typeface="Calibri"/>
              <a:ea typeface="Calibri"/>
              <a:cs typeface="Calibri"/>
              <a:sym typeface="Calibri"/>
            </a:endParaRPr>
          </a:p>
        </p:txBody>
      </p:sp>
      <p:sp>
        <p:nvSpPr>
          <p:cNvPr id="41" name="Google Shape;139;p14">
            <a:extLst>
              <a:ext uri="{FF2B5EF4-FFF2-40B4-BE49-F238E27FC236}">
                <a16:creationId xmlns:a16="http://schemas.microsoft.com/office/drawing/2014/main" id="{FB950198-3B40-4973-A775-CC15832F56A5}"/>
              </a:ext>
            </a:extLst>
          </p:cNvPr>
          <p:cNvSpPr/>
          <p:nvPr/>
        </p:nvSpPr>
        <p:spPr>
          <a:xfrm>
            <a:off x="-1687161" y="2942252"/>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Willingness to Take Risks</a:t>
            </a:r>
            <a:endParaRPr sz="1000" b="1">
              <a:latin typeface="Calibri"/>
              <a:ea typeface="Calibri"/>
              <a:cs typeface="Calibri"/>
              <a:sym typeface="Calibri"/>
            </a:endParaRPr>
          </a:p>
        </p:txBody>
      </p:sp>
      <p:sp>
        <p:nvSpPr>
          <p:cNvPr id="42" name="Google Shape;140;p14">
            <a:extLst>
              <a:ext uri="{FF2B5EF4-FFF2-40B4-BE49-F238E27FC236}">
                <a16:creationId xmlns:a16="http://schemas.microsoft.com/office/drawing/2014/main" id="{D0973121-8B30-5F3F-BDE5-62768A303C43}"/>
              </a:ext>
            </a:extLst>
          </p:cNvPr>
          <p:cNvSpPr/>
          <p:nvPr/>
        </p:nvSpPr>
        <p:spPr>
          <a:xfrm>
            <a:off x="11149965" y="5770240"/>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Access to a Trusted Financial Advisor</a:t>
            </a:r>
            <a:endParaRPr sz="1000" b="1">
              <a:latin typeface="Calibri"/>
              <a:ea typeface="Calibri"/>
              <a:cs typeface="Calibri"/>
              <a:sym typeface="Calibri"/>
            </a:endParaRPr>
          </a:p>
        </p:txBody>
      </p:sp>
      <p:sp>
        <p:nvSpPr>
          <p:cNvPr id="43" name="Google Shape;141;p14">
            <a:extLst>
              <a:ext uri="{FF2B5EF4-FFF2-40B4-BE49-F238E27FC236}">
                <a16:creationId xmlns:a16="http://schemas.microsoft.com/office/drawing/2014/main" id="{C9438038-8941-3353-64E6-EAE1D2CB7241}"/>
              </a:ext>
            </a:extLst>
          </p:cNvPr>
          <p:cNvSpPr/>
          <p:nvPr/>
        </p:nvSpPr>
        <p:spPr>
          <a:xfrm>
            <a:off x="-1687161" y="-1091400"/>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Websites and Books on Financial Topics</a:t>
            </a:r>
            <a:endParaRPr sz="1000" b="1">
              <a:solidFill>
                <a:srgbClr val="000000"/>
              </a:solidFill>
              <a:latin typeface="Calibri"/>
              <a:ea typeface="Calibri"/>
              <a:cs typeface="Calibri"/>
              <a:sym typeface="Calibri"/>
            </a:endParaRPr>
          </a:p>
        </p:txBody>
      </p:sp>
      <p:sp>
        <p:nvSpPr>
          <p:cNvPr id="44" name="Google Shape;142;p14">
            <a:extLst>
              <a:ext uri="{FF2B5EF4-FFF2-40B4-BE49-F238E27FC236}">
                <a16:creationId xmlns:a16="http://schemas.microsoft.com/office/drawing/2014/main" id="{59823DEF-5196-20A4-A597-6B403081361C}"/>
              </a:ext>
            </a:extLst>
          </p:cNvPr>
          <p:cNvSpPr/>
          <p:nvPr/>
        </p:nvSpPr>
        <p:spPr>
          <a:xfrm>
            <a:off x="11118334" y="4334163"/>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Well the Economy is Doing</a:t>
            </a:r>
            <a:endParaRPr sz="1000" b="1">
              <a:solidFill>
                <a:srgbClr val="000000"/>
              </a:solidFill>
              <a:latin typeface="Calibri"/>
              <a:ea typeface="Calibri"/>
              <a:cs typeface="Calibri"/>
              <a:sym typeface="Calibri"/>
            </a:endParaRPr>
          </a:p>
        </p:txBody>
      </p:sp>
      <p:sp>
        <p:nvSpPr>
          <p:cNvPr id="45" name="Google Shape;143;p14">
            <a:extLst>
              <a:ext uri="{FF2B5EF4-FFF2-40B4-BE49-F238E27FC236}">
                <a16:creationId xmlns:a16="http://schemas.microsoft.com/office/drawing/2014/main" id="{A0F2257F-74D1-C13B-6D52-7E5EB7FFABEC}"/>
              </a:ext>
            </a:extLst>
          </p:cNvPr>
          <p:cNvSpPr/>
          <p:nvPr/>
        </p:nvSpPr>
        <p:spPr>
          <a:xfrm>
            <a:off x="-3252952" y="26665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Laws and Regulations that Protect Consumers</a:t>
            </a:r>
            <a:endParaRPr sz="1000" b="1">
              <a:latin typeface="Calibri"/>
              <a:ea typeface="Calibri"/>
              <a:cs typeface="Calibri"/>
              <a:sym typeface="Calibri"/>
            </a:endParaRPr>
          </a:p>
        </p:txBody>
      </p:sp>
      <p:sp>
        <p:nvSpPr>
          <p:cNvPr id="46" name="Google Shape;144;p14">
            <a:extLst>
              <a:ext uri="{FF2B5EF4-FFF2-40B4-BE49-F238E27FC236}">
                <a16:creationId xmlns:a16="http://schemas.microsoft.com/office/drawing/2014/main" id="{561CBD70-7A8A-2C59-B45A-8210F348AE0D}"/>
              </a:ext>
            </a:extLst>
          </p:cNvPr>
          <p:cNvSpPr/>
          <p:nvPr/>
        </p:nvSpPr>
        <p:spPr>
          <a:xfrm>
            <a:off x="-3219991" y="2969620"/>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Your Problem-</a:t>
            </a:r>
            <a:endParaRPr sz="1000" b="1">
              <a:solidFill>
                <a:srgbClr val="000000"/>
              </a:solidFill>
              <a:latin typeface="Calibri"/>
              <a:ea typeface="Calibri"/>
              <a:cs typeface="Calibri"/>
              <a:sym typeface="Calibri"/>
            </a:endParaRPr>
          </a:p>
          <a:p>
            <a:pPr marL="0" lvl="0" indent="0" algn="ctr" rtl="0">
              <a:spcBef>
                <a:spcPts val="0"/>
              </a:spcBef>
              <a:spcAft>
                <a:spcPts val="0"/>
              </a:spcAft>
              <a:buNone/>
            </a:pPr>
            <a:r>
              <a:rPr lang="en" sz="1000" b="1">
                <a:solidFill>
                  <a:srgbClr val="000000"/>
                </a:solidFill>
                <a:latin typeface="Calibri"/>
                <a:ea typeface="Calibri"/>
                <a:cs typeface="Calibri"/>
                <a:sym typeface="Calibri"/>
              </a:rPr>
              <a:t>Solving Skills</a:t>
            </a:r>
            <a:endParaRPr sz="1000" b="1">
              <a:latin typeface="Calibri"/>
              <a:ea typeface="Calibri"/>
              <a:cs typeface="Calibri"/>
              <a:sym typeface="Calibri"/>
            </a:endParaRPr>
          </a:p>
        </p:txBody>
      </p:sp>
    </p:spTree>
    <p:extLst>
      <p:ext uri="{BB962C8B-B14F-4D97-AF65-F5344CB8AC3E}">
        <p14:creationId xmlns:p14="http://schemas.microsoft.com/office/powerpoint/2010/main" val="2159224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88B2EF7-D1FE-F157-AE1A-E95463089088}"/>
              </a:ext>
            </a:extLst>
          </p:cNvPr>
          <p:cNvSpPr>
            <a:spLocks noGrp="1"/>
          </p:cNvSpPr>
          <p:nvPr>
            <p:ph type="sldNum" sz="quarter" idx="4"/>
          </p:nvPr>
        </p:nvSpPr>
        <p:spPr>
          <a:xfrm>
            <a:off x="8552550" y="6463872"/>
            <a:ext cx="452258" cy="274324"/>
          </a:xfrm>
        </p:spPr>
        <p:txBody>
          <a:bodyPr/>
          <a:lstStyle/>
          <a:p>
            <a:fld id="{64F12D03-C2F7-9845-A612-6A708C696EFE}" type="slidenum">
              <a:rPr lang="en-US" smtClean="0"/>
              <a:pPr/>
              <a:t>4</a:t>
            </a:fld>
            <a:endParaRPr lang="en-US" dirty="0"/>
          </a:p>
        </p:txBody>
      </p:sp>
      <p:sp>
        <p:nvSpPr>
          <p:cNvPr id="4" name="Google Shape;149;p15">
            <a:extLst>
              <a:ext uri="{FF2B5EF4-FFF2-40B4-BE49-F238E27FC236}">
                <a16:creationId xmlns:a16="http://schemas.microsoft.com/office/drawing/2014/main" id="{B66E5F07-AD31-0A61-5B1B-85F24D3BB02F}"/>
              </a:ext>
            </a:extLst>
          </p:cNvPr>
          <p:cNvSpPr/>
          <p:nvPr/>
        </p:nvSpPr>
        <p:spPr>
          <a:xfrm>
            <a:off x="6370846" y="5064438"/>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Calibri"/>
                <a:ea typeface="Calibri"/>
                <a:cs typeface="Calibri"/>
                <a:sym typeface="Calibri"/>
              </a:rPr>
              <a:t>How Much Debt You Have</a:t>
            </a:r>
            <a:endParaRPr sz="1000" b="1">
              <a:latin typeface="Calibri"/>
              <a:ea typeface="Calibri"/>
              <a:cs typeface="Calibri"/>
              <a:sym typeface="Calibri"/>
            </a:endParaRPr>
          </a:p>
        </p:txBody>
      </p:sp>
      <p:sp>
        <p:nvSpPr>
          <p:cNvPr id="5" name="Google Shape;150;p15">
            <a:extLst>
              <a:ext uri="{FF2B5EF4-FFF2-40B4-BE49-F238E27FC236}">
                <a16:creationId xmlns:a16="http://schemas.microsoft.com/office/drawing/2014/main" id="{9E214D80-0BE6-9003-90F7-7EE39E53E3F1}"/>
              </a:ext>
            </a:extLst>
          </p:cNvPr>
          <p:cNvSpPr/>
          <p:nvPr/>
        </p:nvSpPr>
        <p:spPr>
          <a:xfrm>
            <a:off x="2430889" y="2919334"/>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Calibri"/>
                <a:ea typeface="Calibri"/>
                <a:cs typeface="Calibri"/>
                <a:sym typeface="Calibri"/>
              </a:rPr>
              <a:t>Your Personal Spending Habits</a:t>
            </a:r>
            <a:endParaRPr sz="1000" b="1">
              <a:latin typeface="Calibri"/>
              <a:ea typeface="Calibri"/>
              <a:cs typeface="Calibri"/>
              <a:sym typeface="Calibri"/>
            </a:endParaRPr>
          </a:p>
        </p:txBody>
      </p:sp>
      <p:sp>
        <p:nvSpPr>
          <p:cNvPr id="6" name="Google Shape;151;p15">
            <a:extLst>
              <a:ext uri="{FF2B5EF4-FFF2-40B4-BE49-F238E27FC236}">
                <a16:creationId xmlns:a16="http://schemas.microsoft.com/office/drawing/2014/main" id="{C14B55C1-A52C-C71E-B7BB-DF93FA907137}"/>
              </a:ext>
            </a:extLst>
          </p:cNvPr>
          <p:cNvSpPr/>
          <p:nvPr/>
        </p:nvSpPr>
        <p:spPr>
          <a:xfrm>
            <a:off x="1417247" y="4549071"/>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latin typeface="Calibri"/>
                <a:ea typeface="Calibri"/>
                <a:cs typeface="Calibri"/>
                <a:sym typeface="Calibri"/>
              </a:rPr>
              <a:t>Access to Credit</a:t>
            </a:r>
            <a:endParaRPr sz="1000" b="1">
              <a:latin typeface="Calibri"/>
              <a:ea typeface="Calibri"/>
              <a:cs typeface="Calibri"/>
              <a:sym typeface="Calibri"/>
            </a:endParaRPr>
          </a:p>
        </p:txBody>
      </p:sp>
      <p:sp>
        <p:nvSpPr>
          <p:cNvPr id="7" name="Google Shape;152;p15">
            <a:extLst>
              <a:ext uri="{FF2B5EF4-FFF2-40B4-BE49-F238E27FC236}">
                <a16:creationId xmlns:a16="http://schemas.microsoft.com/office/drawing/2014/main" id="{031F435E-BDEA-F356-CCBC-082BC43BA8B0}"/>
              </a:ext>
            </a:extLst>
          </p:cNvPr>
          <p:cNvSpPr/>
          <p:nvPr/>
        </p:nvSpPr>
        <p:spPr>
          <a:xfrm>
            <a:off x="3420893" y="4620500"/>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An Unexpected Expense</a:t>
            </a:r>
            <a:endParaRPr sz="1000" b="1">
              <a:solidFill>
                <a:srgbClr val="000000"/>
              </a:solidFill>
              <a:latin typeface="Calibri"/>
              <a:ea typeface="Calibri"/>
              <a:cs typeface="Calibri"/>
              <a:sym typeface="Calibri"/>
            </a:endParaRPr>
          </a:p>
        </p:txBody>
      </p:sp>
      <p:sp>
        <p:nvSpPr>
          <p:cNvPr id="8" name="Google Shape;153;p15">
            <a:extLst>
              <a:ext uri="{FF2B5EF4-FFF2-40B4-BE49-F238E27FC236}">
                <a16:creationId xmlns:a16="http://schemas.microsoft.com/office/drawing/2014/main" id="{ECC9D694-1B3E-4EF9-01C5-A7DDAE490D7E}"/>
              </a:ext>
            </a:extLst>
          </p:cNvPr>
          <p:cNvSpPr/>
          <p:nvPr/>
        </p:nvSpPr>
        <p:spPr>
          <a:xfrm>
            <a:off x="5236747" y="7027239"/>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000" b="1">
              <a:solidFill>
                <a:srgbClr val="000000"/>
              </a:solidFill>
              <a:latin typeface="Calibri"/>
              <a:ea typeface="Calibri"/>
              <a:cs typeface="Calibri"/>
              <a:sym typeface="Calibri"/>
            </a:endParaRPr>
          </a:p>
        </p:txBody>
      </p:sp>
      <p:sp>
        <p:nvSpPr>
          <p:cNvPr id="9" name="Google Shape;154;p15">
            <a:extLst>
              <a:ext uri="{FF2B5EF4-FFF2-40B4-BE49-F238E27FC236}">
                <a16:creationId xmlns:a16="http://schemas.microsoft.com/office/drawing/2014/main" id="{BE810B9D-7419-D3C8-7A46-BD6887397E07}"/>
              </a:ext>
            </a:extLst>
          </p:cNvPr>
          <p:cNvSpPr/>
          <p:nvPr/>
        </p:nvSpPr>
        <p:spPr>
          <a:xfrm>
            <a:off x="3936192" y="7027239"/>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0" tIns="91425" rIns="0" bIns="91425" anchor="ctr" anchorCtr="0">
            <a:noAutofit/>
          </a:bodyPr>
          <a:lstStyle/>
          <a:p>
            <a:pPr marL="0" lvl="0" indent="0" algn="ctr" rtl="0">
              <a:spcBef>
                <a:spcPts val="0"/>
              </a:spcBef>
              <a:spcAft>
                <a:spcPts val="0"/>
              </a:spcAft>
              <a:buNone/>
            </a:pPr>
            <a:endParaRPr sz="1000" b="1">
              <a:latin typeface="Calibri"/>
              <a:ea typeface="Calibri"/>
              <a:cs typeface="Calibri"/>
              <a:sym typeface="Calibri"/>
            </a:endParaRPr>
          </a:p>
        </p:txBody>
      </p:sp>
      <p:sp>
        <p:nvSpPr>
          <p:cNvPr id="10" name="Google Shape;155;p15">
            <a:extLst>
              <a:ext uri="{FF2B5EF4-FFF2-40B4-BE49-F238E27FC236}">
                <a16:creationId xmlns:a16="http://schemas.microsoft.com/office/drawing/2014/main" id="{9E1CF4EF-D833-00F5-8734-0433F9CEA2C0}"/>
              </a:ext>
            </a:extLst>
          </p:cNvPr>
          <p:cNvSpPr/>
          <p:nvPr/>
        </p:nvSpPr>
        <p:spPr>
          <a:xfrm>
            <a:off x="2636739" y="7027239"/>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000" b="1">
              <a:latin typeface="Calibri"/>
              <a:ea typeface="Calibri"/>
              <a:cs typeface="Calibri"/>
              <a:sym typeface="Calibri"/>
            </a:endParaRPr>
          </a:p>
        </p:txBody>
      </p:sp>
      <p:sp>
        <p:nvSpPr>
          <p:cNvPr id="11" name="Google Shape;156;p15">
            <a:extLst>
              <a:ext uri="{FF2B5EF4-FFF2-40B4-BE49-F238E27FC236}">
                <a16:creationId xmlns:a16="http://schemas.microsoft.com/office/drawing/2014/main" id="{8869EC6E-0BFD-A9C8-E4F4-9B5EAA6D6B8F}"/>
              </a:ext>
            </a:extLst>
          </p:cNvPr>
          <p:cNvSpPr/>
          <p:nvPr/>
        </p:nvSpPr>
        <p:spPr>
          <a:xfrm>
            <a:off x="6527764" y="7027237"/>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000" b="1">
              <a:solidFill>
                <a:srgbClr val="000000"/>
              </a:solidFill>
              <a:latin typeface="Calibri"/>
              <a:ea typeface="Calibri"/>
              <a:cs typeface="Calibri"/>
              <a:sym typeface="Calibri"/>
            </a:endParaRPr>
          </a:p>
        </p:txBody>
      </p:sp>
      <p:sp>
        <p:nvSpPr>
          <p:cNvPr id="12" name="Google Shape;157;p15">
            <a:extLst>
              <a:ext uri="{FF2B5EF4-FFF2-40B4-BE49-F238E27FC236}">
                <a16:creationId xmlns:a16="http://schemas.microsoft.com/office/drawing/2014/main" id="{9EDC30BF-C6F3-7EA3-D92D-C124285429E1}"/>
              </a:ext>
            </a:extLst>
          </p:cNvPr>
          <p:cNvSpPr/>
          <p:nvPr/>
        </p:nvSpPr>
        <p:spPr>
          <a:xfrm>
            <a:off x="1454685" y="155573"/>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Opportunity to Open a Bank Account on Your Own</a:t>
            </a:r>
            <a:endParaRPr sz="1000" b="1">
              <a:latin typeface="Calibri"/>
              <a:ea typeface="Calibri"/>
              <a:cs typeface="Calibri"/>
              <a:sym typeface="Calibri"/>
            </a:endParaRPr>
          </a:p>
        </p:txBody>
      </p:sp>
      <p:sp>
        <p:nvSpPr>
          <p:cNvPr id="13" name="Google Shape;158;p15">
            <a:extLst>
              <a:ext uri="{FF2B5EF4-FFF2-40B4-BE49-F238E27FC236}">
                <a16:creationId xmlns:a16="http://schemas.microsoft.com/office/drawing/2014/main" id="{E8649680-E0DC-C473-6C90-B9588F715662}"/>
              </a:ext>
            </a:extLst>
          </p:cNvPr>
          <p:cNvSpPr/>
          <p:nvPr/>
        </p:nvSpPr>
        <p:spPr>
          <a:xfrm>
            <a:off x="5355223" y="167574"/>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Easily You Can Get to a Bank or Credit Union</a:t>
            </a:r>
            <a:endParaRPr sz="1000" b="1">
              <a:latin typeface="Calibri"/>
              <a:ea typeface="Calibri"/>
              <a:cs typeface="Calibri"/>
              <a:sym typeface="Calibri"/>
            </a:endParaRPr>
          </a:p>
        </p:txBody>
      </p:sp>
      <p:sp>
        <p:nvSpPr>
          <p:cNvPr id="14" name="Google Shape;159;p15">
            <a:extLst>
              <a:ext uri="{FF2B5EF4-FFF2-40B4-BE49-F238E27FC236}">
                <a16:creationId xmlns:a16="http://schemas.microsoft.com/office/drawing/2014/main" id="{7349592D-4366-0D1D-2752-3B9C299B891B}"/>
              </a:ext>
            </a:extLst>
          </p:cNvPr>
          <p:cNvSpPr/>
          <p:nvPr/>
        </p:nvSpPr>
        <p:spPr>
          <a:xfrm>
            <a:off x="6361042" y="3928087"/>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Your Experience Performing Financial Tasks</a:t>
            </a:r>
            <a:endParaRPr sz="1000" b="1">
              <a:latin typeface="Calibri"/>
              <a:ea typeface="Calibri"/>
              <a:cs typeface="Calibri"/>
              <a:sym typeface="Calibri"/>
            </a:endParaRPr>
          </a:p>
        </p:txBody>
      </p:sp>
      <p:sp>
        <p:nvSpPr>
          <p:cNvPr id="15" name="Google Shape;160;p15">
            <a:extLst>
              <a:ext uri="{FF2B5EF4-FFF2-40B4-BE49-F238E27FC236}">
                <a16:creationId xmlns:a16="http://schemas.microsoft.com/office/drawing/2014/main" id="{3FF2DDD5-9DD1-F6B4-B44C-4D493393A98C}"/>
              </a:ext>
            </a:extLst>
          </p:cNvPr>
          <p:cNvSpPr/>
          <p:nvPr/>
        </p:nvSpPr>
        <p:spPr>
          <a:xfrm>
            <a:off x="5371599" y="4523665"/>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Much Money Was (or Wasn’t) Talked About in Your Family</a:t>
            </a:r>
            <a:endParaRPr sz="1000" b="1">
              <a:solidFill>
                <a:srgbClr val="000000"/>
              </a:solidFill>
              <a:latin typeface="Calibri"/>
              <a:ea typeface="Calibri"/>
              <a:cs typeface="Calibri"/>
              <a:sym typeface="Calibri"/>
            </a:endParaRPr>
          </a:p>
        </p:txBody>
      </p:sp>
      <p:sp>
        <p:nvSpPr>
          <p:cNvPr id="16" name="Google Shape;161;p15">
            <a:extLst>
              <a:ext uri="{FF2B5EF4-FFF2-40B4-BE49-F238E27FC236}">
                <a16:creationId xmlns:a16="http://schemas.microsoft.com/office/drawing/2014/main" id="{F0FE53F1-F21E-6414-4AD3-D2DAB65C2327}"/>
              </a:ext>
            </a:extLst>
          </p:cNvPr>
          <p:cNvSpPr/>
          <p:nvPr/>
        </p:nvSpPr>
        <p:spPr>
          <a:xfrm>
            <a:off x="3421042" y="3491066"/>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algn="ctr">
              <a:buSzPts val="1100"/>
            </a:pPr>
            <a:r>
              <a:rPr lang="en" sz="1000" b="1" dirty="0">
                <a:solidFill>
                  <a:srgbClr val="000000"/>
                </a:solidFill>
                <a:latin typeface="Calibri"/>
                <a:ea typeface="Calibri"/>
                <a:cs typeface="Calibri"/>
                <a:sym typeface="Calibri"/>
              </a:rPr>
              <a:t>Willingness to Speak to Others </a:t>
            </a:r>
            <a:r>
              <a:rPr lang="en" sz="1000" b="1" dirty="0">
                <a:latin typeface="Calibri"/>
                <a:ea typeface="Calibri"/>
                <a:cs typeface="Calibri"/>
                <a:sym typeface="Calibri"/>
              </a:rPr>
              <a:t>and </a:t>
            </a:r>
            <a:r>
              <a:rPr lang="en" sz="1000" b="1" dirty="0">
                <a:solidFill>
                  <a:srgbClr val="000000"/>
                </a:solidFill>
                <a:latin typeface="Calibri"/>
                <a:ea typeface="Calibri"/>
                <a:cs typeface="Calibri"/>
                <a:sym typeface="Calibri"/>
              </a:rPr>
              <a:t>Ask Questions</a:t>
            </a:r>
            <a:endParaRPr sz="1000" b="1" dirty="0">
              <a:solidFill>
                <a:srgbClr val="000000"/>
              </a:solidFill>
              <a:latin typeface="Calibri"/>
              <a:ea typeface="Calibri"/>
              <a:cs typeface="Calibri"/>
              <a:sym typeface="Calibri"/>
            </a:endParaRPr>
          </a:p>
        </p:txBody>
      </p:sp>
      <p:sp>
        <p:nvSpPr>
          <p:cNvPr id="17" name="Google Shape;162;p15">
            <a:extLst>
              <a:ext uri="{FF2B5EF4-FFF2-40B4-BE49-F238E27FC236}">
                <a16:creationId xmlns:a16="http://schemas.microsoft.com/office/drawing/2014/main" id="{F3104FD8-D02E-DC11-6016-D9EDAF468309}"/>
              </a:ext>
            </a:extLst>
          </p:cNvPr>
          <p:cNvSpPr/>
          <p:nvPr/>
        </p:nvSpPr>
        <p:spPr>
          <a:xfrm>
            <a:off x="7372961" y="2244629"/>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0" tIns="91425" rIns="0"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Reading and Math Skills</a:t>
            </a:r>
            <a:endParaRPr sz="1000" b="1">
              <a:latin typeface="Calibri"/>
              <a:ea typeface="Calibri"/>
              <a:cs typeface="Calibri"/>
              <a:sym typeface="Calibri"/>
            </a:endParaRPr>
          </a:p>
        </p:txBody>
      </p:sp>
      <p:sp>
        <p:nvSpPr>
          <p:cNvPr id="18" name="Google Shape;163;p15">
            <a:extLst>
              <a:ext uri="{FF2B5EF4-FFF2-40B4-BE49-F238E27FC236}">
                <a16:creationId xmlns:a16="http://schemas.microsoft.com/office/drawing/2014/main" id="{80C12849-35DA-6234-4C5F-A57BE73FAACC}"/>
              </a:ext>
            </a:extLst>
          </p:cNvPr>
          <p:cNvSpPr/>
          <p:nvPr/>
        </p:nvSpPr>
        <p:spPr>
          <a:xfrm>
            <a:off x="5371609" y="3427341"/>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Feeling Like You Have Financial Choices</a:t>
            </a:r>
            <a:endParaRPr sz="1000" b="1">
              <a:latin typeface="Calibri"/>
              <a:ea typeface="Calibri"/>
              <a:cs typeface="Calibri"/>
              <a:sym typeface="Calibri"/>
            </a:endParaRPr>
          </a:p>
        </p:txBody>
      </p:sp>
      <p:sp>
        <p:nvSpPr>
          <p:cNvPr id="19" name="Google Shape;164;p15">
            <a:extLst>
              <a:ext uri="{FF2B5EF4-FFF2-40B4-BE49-F238E27FC236}">
                <a16:creationId xmlns:a16="http://schemas.microsoft.com/office/drawing/2014/main" id="{FFECCB07-6B8F-CE0A-E19B-24F4804D35E7}"/>
              </a:ext>
            </a:extLst>
          </p:cNvPr>
          <p:cNvSpPr/>
          <p:nvPr/>
        </p:nvSpPr>
        <p:spPr>
          <a:xfrm>
            <a:off x="1422762" y="1234689"/>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Taking a Personal Finance Class in School</a:t>
            </a:r>
            <a:endParaRPr sz="1000" b="1">
              <a:latin typeface="Calibri"/>
              <a:ea typeface="Calibri"/>
              <a:cs typeface="Calibri"/>
              <a:sym typeface="Calibri"/>
            </a:endParaRPr>
          </a:p>
        </p:txBody>
      </p:sp>
      <p:sp>
        <p:nvSpPr>
          <p:cNvPr id="20" name="Google Shape;165;p15">
            <a:extLst>
              <a:ext uri="{FF2B5EF4-FFF2-40B4-BE49-F238E27FC236}">
                <a16:creationId xmlns:a16="http://schemas.microsoft.com/office/drawing/2014/main" id="{AC73966B-F385-6D17-4B6A-8F43FFCDCB5A}"/>
              </a:ext>
            </a:extLst>
          </p:cNvPr>
          <p:cNvSpPr/>
          <p:nvPr/>
        </p:nvSpPr>
        <p:spPr>
          <a:xfrm>
            <a:off x="3408864" y="182537"/>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A Job that Pays You an Income</a:t>
            </a:r>
            <a:endParaRPr sz="1000" b="1">
              <a:solidFill>
                <a:srgbClr val="000000"/>
              </a:solidFill>
              <a:latin typeface="Calibri"/>
              <a:ea typeface="Calibri"/>
              <a:cs typeface="Calibri"/>
              <a:sym typeface="Calibri"/>
            </a:endParaRPr>
          </a:p>
        </p:txBody>
      </p:sp>
      <p:sp>
        <p:nvSpPr>
          <p:cNvPr id="21" name="Google Shape;166;p15">
            <a:extLst>
              <a:ext uri="{FF2B5EF4-FFF2-40B4-BE49-F238E27FC236}">
                <a16:creationId xmlns:a16="http://schemas.microsoft.com/office/drawing/2014/main" id="{BFDD8BBF-A510-0503-43E7-F0BCD676874E}"/>
              </a:ext>
            </a:extLst>
          </p:cNvPr>
          <p:cNvSpPr/>
          <p:nvPr/>
        </p:nvSpPr>
        <p:spPr>
          <a:xfrm>
            <a:off x="7347542" y="4478226"/>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dirty="0">
                <a:solidFill>
                  <a:srgbClr val="000000"/>
                </a:solidFill>
                <a:latin typeface="Calibri"/>
                <a:ea typeface="Calibri"/>
                <a:cs typeface="Calibri"/>
                <a:sym typeface="Calibri"/>
              </a:rPr>
              <a:t>How Much You Know About Personal Finance</a:t>
            </a:r>
            <a:endParaRPr sz="1000" b="1" dirty="0">
              <a:latin typeface="Calibri"/>
              <a:ea typeface="Calibri"/>
              <a:cs typeface="Calibri"/>
              <a:sym typeface="Calibri"/>
            </a:endParaRPr>
          </a:p>
        </p:txBody>
      </p:sp>
      <p:sp>
        <p:nvSpPr>
          <p:cNvPr id="22" name="Google Shape;167;p15">
            <a:extLst>
              <a:ext uri="{FF2B5EF4-FFF2-40B4-BE49-F238E27FC236}">
                <a16:creationId xmlns:a16="http://schemas.microsoft.com/office/drawing/2014/main" id="{D729CECA-105D-B666-E5E9-3EE8C6C319BC}"/>
              </a:ext>
            </a:extLst>
          </p:cNvPr>
          <p:cNvSpPr/>
          <p:nvPr/>
        </p:nvSpPr>
        <p:spPr>
          <a:xfrm>
            <a:off x="421077" y="696684"/>
            <a:ext cx="12594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000" b="1">
                <a:solidFill>
                  <a:schemeClr val="dk1"/>
                </a:solidFill>
                <a:latin typeface="Calibri"/>
                <a:ea typeface="Calibri"/>
                <a:cs typeface="Calibri"/>
                <a:sym typeface="Calibri"/>
              </a:rPr>
              <a:t>Desire to Improve Your Finances</a:t>
            </a:r>
            <a:endParaRPr sz="1000" b="1">
              <a:latin typeface="Calibri"/>
              <a:ea typeface="Calibri"/>
              <a:cs typeface="Calibri"/>
              <a:sym typeface="Calibri"/>
            </a:endParaRPr>
          </a:p>
        </p:txBody>
      </p:sp>
      <p:sp>
        <p:nvSpPr>
          <p:cNvPr id="23" name="Google Shape;168;p15">
            <a:extLst>
              <a:ext uri="{FF2B5EF4-FFF2-40B4-BE49-F238E27FC236}">
                <a16:creationId xmlns:a16="http://schemas.microsoft.com/office/drawing/2014/main" id="{83F6D6FE-3CF7-7903-1539-EC650FFC56F9}"/>
              </a:ext>
            </a:extLst>
          </p:cNvPr>
          <p:cNvSpPr/>
          <p:nvPr/>
        </p:nvSpPr>
        <p:spPr>
          <a:xfrm>
            <a:off x="4412210" y="1810456"/>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Old You Are</a:t>
            </a:r>
            <a:endParaRPr sz="1000" b="1">
              <a:latin typeface="Calibri"/>
              <a:ea typeface="Calibri"/>
              <a:cs typeface="Calibri"/>
              <a:sym typeface="Calibri"/>
            </a:endParaRPr>
          </a:p>
        </p:txBody>
      </p:sp>
      <p:sp>
        <p:nvSpPr>
          <p:cNvPr id="24" name="Google Shape;169;p15">
            <a:extLst>
              <a:ext uri="{FF2B5EF4-FFF2-40B4-BE49-F238E27FC236}">
                <a16:creationId xmlns:a16="http://schemas.microsoft.com/office/drawing/2014/main" id="{954B1A07-F8C7-9BD2-1595-4C3DE82C607E}"/>
              </a:ext>
            </a:extLst>
          </p:cNvPr>
          <p:cNvSpPr/>
          <p:nvPr/>
        </p:nvSpPr>
        <p:spPr>
          <a:xfrm>
            <a:off x="6386686" y="283666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dirty="0">
                <a:solidFill>
                  <a:srgbClr val="000000"/>
                </a:solidFill>
                <a:latin typeface="Calibri"/>
                <a:ea typeface="Calibri"/>
                <a:cs typeface="Calibri"/>
                <a:sym typeface="Calibri"/>
              </a:rPr>
              <a:t>Where You Live</a:t>
            </a:r>
            <a:endParaRPr sz="1000" b="1" dirty="0">
              <a:latin typeface="Calibri"/>
              <a:ea typeface="Calibri"/>
              <a:cs typeface="Calibri"/>
              <a:sym typeface="Calibri"/>
            </a:endParaRPr>
          </a:p>
        </p:txBody>
      </p:sp>
      <p:sp>
        <p:nvSpPr>
          <p:cNvPr id="25" name="Google Shape;170;p15">
            <a:extLst>
              <a:ext uri="{FF2B5EF4-FFF2-40B4-BE49-F238E27FC236}">
                <a16:creationId xmlns:a16="http://schemas.microsoft.com/office/drawing/2014/main" id="{0A16F0B6-EBBE-1525-8294-26EA610E9634}"/>
              </a:ext>
            </a:extLst>
          </p:cNvPr>
          <p:cNvSpPr/>
          <p:nvPr/>
        </p:nvSpPr>
        <p:spPr>
          <a:xfrm>
            <a:off x="4416800" y="403801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Size and Makeup of Your Family</a:t>
            </a:r>
            <a:endParaRPr sz="1000" b="1">
              <a:latin typeface="Calibri"/>
              <a:ea typeface="Calibri"/>
              <a:cs typeface="Calibri"/>
              <a:sym typeface="Calibri"/>
            </a:endParaRPr>
          </a:p>
        </p:txBody>
      </p:sp>
      <p:sp>
        <p:nvSpPr>
          <p:cNvPr id="26" name="Google Shape;171;p15">
            <a:extLst>
              <a:ext uri="{FF2B5EF4-FFF2-40B4-BE49-F238E27FC236}">
                <a16:creationId xmlns:a16="http://schemas.microsoft.com/office/drawing/2014/main" id="{23A592E6-E660-6987-9123-3CE70DF2FC93}"/>
              </a:ext>
            </a:extLst>
          </p:cNvPr>
          <p:cNvSpPr/>
          <p:nvPr/>
        </p:nvSpPr>
        <p:spPr>
          <a:xfrm>
            <a:off x="6365887" y="669074"/>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Family’s Income and/or Wealth</a:t>
            </a:r>
            <a:endParaRPr sz="1000" b="1">
              <a:solidFill>
                <a:srgbClr val="000000"/>
              </a:solidFill>
              <a:latin typeface="Calibri"/>
              <a:ea typeface="Calibri"/>
              <a:cs typeface="Calibri"/>
              <a:sym typeface="Calibri"/>
            </a:endParaRPr>
          </a:p>
        </p:txBody>
      </p:sp>
      <p:sp>
        <p:nvSpPr>
          <p:cNvPr id="27" name="Google Shape;172;p15">
            <a:extLst>
              <a:ext uri="{FF2B5EF4-FFF2-40B4-BE49-F238E27FC236}">
                <a16:creationId xmlns:a16="http://schemas.microsoft.com/office/drawing/2014/main" id="{D596EF93-0D5A-F671-D7C6-CA78E14B3AFB}"/>
              </a:ext>
            </a:extLst>
          </p:cNvPr>
          <p:cNvSpPr/>
          <p:nvPr/>
        </p:nvSpPr>
        <p:spPr>
          <a:xfrm>
            <a:off x="2418050" y="512165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Education</a:t>
            </a:r>
            <a:endParaRPr sz="1000" b="1">
              <a:solidFill>
                <a:srgbClr val="000000"/>
              </a:solidFill>
              <a:latin typeface="Calibri"/>
              <a:ea typeface="Calibri"/>
              <a:cs typeface="Calibri"/>
              <a:sym typeface="Calibri"/>
            </a:endParaRPr>
          </a:p>
        </p:txBody>
      </p:sp>
      <p:sp>
        <p:nvSpPr>
          <p:cNvPr id="28" name="Google Shape;173;p15">
            <a:extLst>
              <a:ext uri="{FF2B5EF4-FFF2-40B4-BE49-F238E27FC236}">
                <a16:creationId xmlns:a16="http://schemas.microsoft.com/office/drawing/2014/main" id="{C8606BA9-74CF-0E65-F4E2-66EDE21E9731}"/>
              </a:ext>
            </a:extLst>
          </p:cNvPr>
          <p:cNvSpPr/>
          <p:nvPr/>
        </p:nvSpPr>
        <p:spPr>
          <a:xfrm>
            <a:off x="4381443" y="747194"/>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0" tIns="91425" rIns="0"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Access to Transportation</a:t>
            </a:r>
            <a:endParaRPr sz="1000" b="1">
              <a:latin typeface="Calibri"/>
              <a:ea typeface="Calibri"/>
              <a:cs typeface="Calibri"/>
              <a:sym typeface="Calibri"/>
            </a:endParaRPr>
          </a:p>
        </p:txBody>
      </p:sp>
      <p:sp>
        <p:nvSpPr>
          <p:cNvPr id="29" name="Google Shape;174;p15">
            <a:extLst>
              <a:ext uri="{FF2B5EF4-FFF2-40B4-BE49-F238E27FC236}">
                <a16:creationId xmlns:a16="http://schemas.microsoft.com/office/drawing/2014/main" id="{648D5514-44FC-D341-2357-BE64B56FEC45}"/>
              </a:ext>
            </a:extLst>
          </p:cNvPr>
          <p:cNvSpPr/>
          <p:nvPr/>
        </p:nvSpPr>
        <p:spPr>
          <a:xfrm>
            <a:off x="3420761" y="132295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Credit Score</a:t>
            </a:r>
            <a:endParaRPr sz="1000" b="1">
              <a:latin typeface="Calibri"/>
              <a:ea typeface="Calibri"/>
              <a:cs typeface="Calibri"/>
              <a:sym typeface="Calibri"/>
            </a:endParaRPr>
          </a:p>
        </p:txBody>
      </p:sp>
      <p:sp>
        <p:nvSpPr>
          <p:cNvPr id="30" name="Google Shape;175;p15">
            <a:extLst>
              <a:ext uri="{FF2B5EF4-FFF2-40B4-BE49-F238E27FC236}">
                <a16:creationId xmlns:a16="http://schemas.microsoft.com/office/drawing/2014/main" id="{BB63388C-279F-ED19-EFFD-3BBB774ECDA2}"/>
              </a:ext>
            </a:extLst>
          </p:cNvPr>
          <p:cNvSpPr/>
          <p:nvPr/>
        </p:nvSpPr>
        <p:spPr>
          <a:xfrm>
            <a:off x="4412204" y="2919316"/>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The Opportunity to Work and Earn Money</a:t>
            </a:r>
            <a:endParaRPr sz="1000" b="1">
              <a:latin typeface="Calibri"/>
              <a:ea typeface="Calibri"/>
              <a:cs typeface="Calibri"/>
              <a:sym typeface="Calibri"/>
            </a:endParaRPr>
          </a:p>
        </p:txBody>
      </p:sp>
      <p:sp>
        <p:nvSpPr>
          <p:cNvPr id="31" name="Google Shape;176;p15">
            <a:extLst>
              <a:ext uri="{FF2B5EF4-FFF2-40B4-BE49-F238E27FC236}">
                <a16:creationId xmlns:a16="http://schemas.microsoft.com/office/drawing/2014/main" id="{38F129A2-DA93-569D-0ADA-07C804DDB301}"/>
              </a:ext>
            </a:extLst>
          </p:cNvPr>
          <p:cNvSpPr/>
          <p:nvPr/>
        </p:nvSpPr>
        <p:spPr>
          <a:xfrm>
            <a:off x="2435984" y="73307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Personal Finance Apps on Your Phone</a:t>
            </a:r>
            <a:endParaRPr sz="1000" b="1">
              <a:solidFill>
                <a:srgbClr val="000000"/>
              </a:solidFill>
              <a:latin typeface="Calibri"/>
              <a:ea typeface="Calibri"/>
              <a:cs typeface="Calibri"/>
              <a:sym typeface="Calibri"/>
            </a:endParaRPr>
          </a:p>
        </p:txBody>
      </p:sp>
      <p:sp>
        <p:nvSpPr>
          <p:cNvPr id="32" name="Google Shape;177;p15">
            <a:extLst>
              <a:ext uri="{FF2B5EF4-FFF2-40B4-BE49-F238E27FC236}">
                <a16:creationId xmlns:a16="http://schemas.microsoft.com/office/drawing/2014/main" id="{9906B503-1F62-988D-5BE0-CAC665C088DF}"/>
              </a:ext>
            </a:extLst>
          </p:cNvPr>
          <p:cNvSpPr/>
          <p:nvPr/>
        </p:nvSpPr>
        <p:spPr>
          <a:xfrm>
            <a:off x="6361038" y="1768257"/>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dirty="0">
                <a:solidFill>
                  <a:srgbClr val="000000"/>
                </a:solidFill>
                <a:latin typeface="Calibri"/>
                <a:ea typeface="Calibri"/>
                <a:cs typeface="Calibri"/>
                <a:sym typeface="Calibri"/>
              </a:rPr>
              <a:t>How Much Money You Have Saved</a:t>
            </a:r>
            <a:endParaRPr sz="1000" b="1" dirty="0">
              <a:solidFill>
                <a:srgbClr val="000000"/>
              </a:solidFill>
              <a:latin typeface="Calibri"/>
              <a:ea typeface="Calibri"/>
              <a:cs typeface="Calibri"/>
              <a:sym typeface="Calibri"/>
            </a:endParaRPr>
          </a:p>
        </p:txBody>
      </p:sp>
      <p:sp>
        <p:nvSpPr>
          <p:cNvPr id="33" name="Google Shape;178;p15">
            <a:extLst>
              <a:ext uri="{FF2B5EF4-FFF2-40B4-BE49-F238E27FC236}">
                <a16:creationId xmlns:a16="http://schemas.microsoft.com/office/drawing/2014/main" id="{F832FCF6-373C-637E-3CA1-5C50B354C694}"/>
              </a:ext>
            </a:extLst>
          </p:cNvPr>
          <p:cNvSpPr/>
          <p:nvPr/>
        </p:nvSpPr>
        <p:spPr>
          <a:xfrm>
            <a:off x="5371462" y="1234692"/>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dirty="0">
                <a:solidFill>
                  <a:srgbClr val="000000"/>
                </a:solidFill>
                <a:latin typeface="Calibri"/>
                <a:ea typeface="Calibri"/>
                <a:cs typeface="Calibri"/>
                <a:sym typeface="Calibri"/>
              </a:rPr>
              <a:t>How Much People Around You Talk About Finances</a:t>
            </a:r>
            <a:endParaRPr sz="1000" b="1" dirty="0">
              <a:latin typeface="Calibri"/>
              <a:ea typeface="Calibri"/>
              <a:cs typeface="Calibri"/>
              <a:sym typeface="Calibri"/>
            </a:endParaRPr>
          </a:p>
        </p:txBody>
      </p:sp>
      <p:sp>
        <p:nvSpPr>
          <p:cNvPr id="34" name="Google Shape;179;p15">
            <a:extLst>
              <a:ext uri="{FF2B5EF4-FFF2-40B4-BE49-F238E27FC236}">
                <a16:creationId xmlns:a16="http://schemas.microsoft.com/office/drawing/2014/main" id="{8B09E550-E6D5-A564-DDAC-B3AB819B4A9B}"/>
              </a:ext>
            </a:extLst>
          </p:cNvPr>
          <p:cNvSpPr/>
          <p:nvPr/>
        </p:nvSpPr>
        <p:spPr>
          <a:xfrm>
            <a:off x="3420748" y="2399665"/>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solidFill>
                  <a:srgbClr val="000000"/>
                </a:solidFill>
                <a:latin typeface="Calibri"/>
                <a:ea typeface="Calibri"/>
                <a:cs typeface="Calibri"/>
                <a:sym typeface="Calibri"/>
              </a:rPr>
              <a:t>Motivation to Improve Your Finances</a:t>
            </a:r>
            <a:endParaRPr sz="1000" b="1">
              <a:latin typeface="Calibri"/>
              <a:ea typeface="Calibri"/>
              <a:cs typeface="Calibri"/>
              <a:sym typeface="Calibri"/>
            </a:endParaRPr>
          </a:p>
        </p:txBody>
      </p:sp>
      <p:sp>
        <p:nvSpPr>
          <p:cNvPr id="35" name="Google Shape;180;p15">
            <a:extLst>
              <a:ext uri="{FF2B5EF4-FFF2-40B4-BE49-F238E27FC236}">
                <a16:creationId xmlns:a16="http://schemas.microsoft.com/office/drawing/2014/main" id="{886007C4-F03C-0766-A04E-3EA0F12B0082}"/>
              </a:ext>
            </a:extLst>
          </p:cNvPr>
          <p:cNvSpPr/>
          <p:nvPr/>
        </p:nvSpPr>
        <p:spPr>
          <a:xfrm>
            <a:off x="7351151" y="1153233"/>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Cultural Upbringing</a:t>
            </a:r>
            <a:endParaRPr sz="1000" b="1">
              <a:latin typeface="Calibri"/>
              <a:ea typeface="Calibri"/>
              <a:cs typeface="Calibri"/>
              <a:sym typeface="Calibri"/>
            </a:endParaRPr>
          </a:p>
        </p:txBody>
      </p:sp>
      <p:sp>
        <p:nvSpPr>
          <p:cNvPr id="36" name="Google Shape;181;p15">
            <a:extLst>
              <a:ext uri="{FF2B5EF4-FFF2-40B4-BE49-F238E27FC236}">
                <a16:creationId xmlns:a16="http://schemas.microsoft.com/office/drawing/2014/main" id="{CD396E70-ED5A-15FF-9453-51F7238A0564}"/>
              </a:ext>
            </a:extLst>
          </p:cNvPr>
          <p:cNvSpPr/>
          <p:nvPr/>
        </p:nvSpPr>
        <p:spPr>
          <a:xfrm>
            <a:off x="4416789" y="5119608"/>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Actively Prioritizing Your Finances</a:t>
            </a:r>
            <a:endParaRPr sz="1000" b="1">
              <a:latin typeface="Calibri"/>
              <a:ea typeface="Calibri"/>
              <a:cs typeface="Calibri"/>
              <a:sym typeface="Calibri"/>
            </a:endParaRPr>
          </a:p>
        </p:txBody>
      </p:sp>
      <p:sp>
        <p:nvSpPr>
          <p:cNvPr id="37" name="Google Shape;182;p15">
            <a:extLst>
              <a:ext uri="{FF2B5EF4-FFF2-40B4-BE49-F238E27FC236}">
                <a16:creationId xmlns:a16="http://schemas.microsoft.com/office/drawing/2014/main" id="{2DCBF56D-90D6-7047-5D2B-D9A57F445F62}"/>
              </a:ext>
            </a:extLst>
          </p:cNvPr>
          <p:cNvSpPr/>
          <p:nvPr/>
        </p:nvSpPr>
        <p:spPr>
          <a:xfrm>
            <a:off x="444703" y="2919333"/>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dirty="0">
                <a:solidFill>
                  <a:srgbClr val="000000"/>
                </a:solidFill>
                <a:latin typeface="Calibri"/>
                <a:ea typeface="Calibri"/>
                <a:cs typeface="Calibri"/>
                <a:sym typeface="Calibri"/>
              </a:rPr>
              <a:t>Your Beliefs About Money</a:t>
            </a:r>
            <a:endParaRPr sz="1000" b="1" dirty="0">
              <a:latin typeface="Calibri"/>
              <a:ea typeface="Calibri"/>
              <a:cs typeface="Calibri"/>
              <a:sym typeface="Calibri"/>
            </a:endParaRPr>
          </a:p>
        </p:txBody>
      </p:sp>
      <p:sp>
        <p:nvSpPr>
          <p:cNvPr id="38" name="Google Shape;183;p15">
            <a:extLst>
              <a:ext uri="{FF2B5EF4-FFF2-40B4-BE49-F238E27FC236}">
                <a16:creationId xmlns:a16="http://schemas.microsoft.com/office/drawing/2014/main" id="{68303335-A46D-3E2D-EDDB-D96C166188FB}"/>
              </a:ext>
            </a:extLst>
          </p:cNvPr>
          <p:cNvSpPr/>
          <p:nvPr/>
        </p:nvSpPr>
        <p:spPr>
          <a:xfrm>
            <a:off x="449295" y="1810462"/>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Feeling in Control of Your Finances</a:t>
            </a:r>
            <a:endParaRPr sz="1000" b="1">
              <a:solidFill>
                <a:srgbClr val="000000"/>
              </a:solidFill>
              <a:latin typeface="Calibri"/>
              <a:ea typeface="Calibri"/>
              <a:cs typeface="Calibri"/>
              <a:sym typeface="Calibri"/>
            </a:endParaRPr>
          </a:p>
        </p:txBody>
      </p:sp>
      <p:sp>
        <p:nvSpPr>
          <p:cNvPr id="39" name="Google Shape;184;p15">
            <a:extLst>
              <a:ext uri="{FF2B5EF4-FFF2-40B4-BE49-F238E27FC236}">
                <a16:creationId xmlns:a16="http://schemas.microsoft.com/office/drawing/2014/main" id="{B21B100A-E2AD-32AE-9524-F184E24724C7}"/>
              </a:ext>
            </a:extLst>
          </p:cNvPr>
          <p:cNvSpPr/>
          <p:nvPr/>
        </p:nvSpPr>
        <p:spPr>
          <a:xfrm>
            <a:off x="1417091" y="2343724"/>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dirty="0">
                <a:solidFill>
                  <a:srgbClr val="000000"/>
                </a:solidFill>
                <a:latin typeface="Calibri"/>
                <a:ea typeface="Calibri"/>
                <a:cs typeface="Calibri"/>
                <a:sym typeface="Calibri"/>
              </a:rPr>
              <a:t>Knowing Where to Find Trustworthy Financial Information</a:t>
            </a:r>
            <a:endParaRPr sz="1000" b="1" dirty="0">
              <a:solidFill>
                <a:srgbClr val="000000"/>
              </a:solidFill>
              <a:latin typeface="Calibri"/>
              <a:ea typeface="Calibri"/>
              <a:cs typeface="Calibri"/>
              <a:sym typeface="Calibri"/>
            </a:endParaRPr>
          </a:p>
        </p:txBody>
      </p:sp>
      <p:sp>
        <p:nvSpPr>
          <p:cNvPr id="40" name="Google Shape;185;p15">
            <a:extLst>
              <a:ext uri="{FF2B5EF4-FFF2-40B4-BE49-F238E27FC236}">
                <a16:creationId xmlns:a16="http://schemas.microsoft.com/office/drawing/2014/main" id="{4C9AB856-2AEF-DCA3-27F1-1059A4616E0F}"/>
              </a:ext>
            </a:extLst>
          </p:cNvPr>
          <p:cNvSpPr/>
          <p:nvPr/>
        </p:nvSpPr>
        <p:spPr>
          <a:xfrm>
            <a:off x="444701" y="5131324"/>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0" tIns="91425" rIns="0"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Your Level of  Trust in the Financial System</a:t>
            </a:r>
            <a:endParaRPr sz="1000" b="1">
              <a:latin typeface="Calibri"/>
              <a:ea typeface="Calibri"/>
              <a:cs typeface="Calibri"/>
              <a:sym typeface="Calibri"/>
            </a:endParaRPr>
          </a:p>
        </p:txBody>
      </p:sp>
      <p:sp>
        <p:nvSpPr>
          <p:cNvPr id="41" name="Google Shape;186;p15">
            <a:extLst>
              <a:ext uri="{FF2B5EF4-FFF2-40B4-BE49-F238E27FC236}">
                <a16:creationId xmlns:a16="http://schemas.microsoft.com/office/drawing/2014/main" id="{F6E2EA25-4B95-954C-5EFF-179AF1270B8B}"/>
              </a:ext>
            </a:extLst>
          </p:cNvPr>
          <p:cNvSpPr/>
          <p:nvPr/>
        </p:nvSpPr>
        <p:spPr>
          <a:xfrm>
            <a:off x="1420127" y="3452749"/>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dirty="0">
                <a:solidFill>
                  <a:srgbClr val="000000"/>
                </a:solidFill>
                <a:latin typeface="Calibri"/>
                <a:ea typeface="Calibri"/>
                <a:cs typeface="Calibri"/>
                <a:sym typeface="Calibri"/>
              </a:rPr>
              <a:t>Your Willingness to Take Risks</a:t>
            </a:r>
            <a:endParaRPr sz="1000" b="1" dirty="0">
              <a:latin typeface="Calibri"/>
              <a:ea typeface="Calibri"/>
              <a:cs typeface="Calibri"/>
              <a:sym typeface="Calibri"/>
            </a:endParaRPr>
          </a:p>
        </p:txBody>
      </p:sp>
      <p:sp>
        <p:nvSpPr>
          <p:cNvPr id="42" name="Google Shape;187;p15">
            <a:extLst>
              <a:ext uri="{FF2B5EF4-FFF2-40B4-BE49-F238E27FC236}">
                <a16:creationId xmlns:a16="http://schemas.microsoft.com/office/drawing/2014/main" id="{BC0FC1B0-6050-BF52-AC5D-0BB971840D2E}"/>
              </a:ext>
            </a:extLst>
          </p:cNvPr>
          <p:cNvSpPr/>
          <p:nvPr/>
        </p:nvSpPr>
        <p:spPr>
          <a:xfrm>
            <a:off x="2430745" y="4038031"/>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Access to a Trusted Financial Advisor</a:t>
            </a:r>
            <a:endParaRPr sz="1000" b="1">
              <a:latin typeface="Calibri"/>
              <a:ea typeface="Calibri"/>
              <a:cs typeface="Calibri"/>
              <a:sym typeface="Calibri"/>
            </a:endParaRPr>
          </a:p>
        </p:txBody>
      </p:sp>
      <p:sp>
        <p:nvSpPr>
          <p:cNvPr id="43" name="Google Shape;188;p15">
            <a:extLst>
              <a:ext uri="{FF2B5EF4-FFF2-40B4-BE49-F238E27FC236}">
                <a16:creationId xmlns:a16="http://schemas.microsoft.com/office/drawing/2014/main" id="{0754208D-1440-FDE3-3466-913176AAF1D9}"/>
              </a:ext>
            </a:extLst>
          </p:cNvPr>
          <p:cNvSpPr/>
          <p:nvPr/>
        </p:nvSpPr>
        <p:spPr>
          <a:xfrm>
            <a:off x="7360251" y="3361429"/>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Websites and Books on Financial Topics</a:t>
            </a:r>
            <a:endParaRPr sz="1000" b="1">
              <a:solidFill>
                <a:srgbClr val="000000"/>
              </a:solidFill>
              <a:latin typeface="Calibri"/>
              <a:ea typeface="Calibri"/>
              <a:cs typeface="Calibri"/>
              <a:sym typeface="Calibri"/>
            </a:endParaRPr>
          </a:p>
        </p:txBody>
      </p:sp>
      <p:sp>
        <p:nvSpPr>
          <p:cNvPr id="44" name="Google Shape;189;p15">
            <a:extLst>
              <a:ext uri="{FF2B5EF4-FFF2-40B4-BE49-F238E27FC236}">
                <a16:creationId xmlns:a16="http://schemas.microsoft.com/office/drawing/2014/main" id="{3A42B3BC-D392-0C33-C7F4-C05F860B517F}"/>
              </a:ext>
            </a:extLst>
          </p:cNvPr>
          <p:cNvSpPr/>
          <p:nvPr/>
        </p:nvSpPr>
        <p:spPr>
          <a:xfrm>
            <a:off x="2430742" y="1810447"/>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How Well the Economy is Doing</a:t>
            </a:r>
            <a:endParaRPr sz="1000" b="1">
              <a:solidFill>
                <a:srgbClr val="000000"/>
              </a:solidFill>
              <a:latin typeface="Calibri"/>
              <a:ea typeface="Calibri"/>
              <a:cs typeface="Calibri"/>
              <a:sym typeface="Calibri"/>
            </a:endParaRPr>
          </a:p>
        </p:txBody>
      </p:sp>
      <p:sp>
        <p:nvSpPr>
          <p:cNvPr id="45" name="Google Shape;190;p15">
            <a:extLst>
              <a:ext uri="{FF2B5EF4-FFF2-40B4-BE49-F238E27FC236}">
                <a16:creationId xmlns:a16="http://schemas.microsoft.com/office/drawing/2014/main" id="{DF16ECBF-252A-EAE5-CAB4-176748990BE3}"/>
              </a:ext>
            </a:extLst>
          </p:cNvPr>
          <p:cNvSpPr/>
          <p:nvPr/>
        </p:nvSpPr>
        <p:spPr>
          <a:xfrm>
            <a:off x="444691" y="4038019"/>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1000" b="1">
                <a:solidFill>
                  <a:srgbClr val="000000"/>
                </a:solidFill>
                <a:latin typeface="Calibri"/>
                <a:ea typeface="Calibri"/>
                <a:cs typeface="Calibri"/>
                <a:sym typeface="Calibri"/>
              </a:rPr>
              <a:t>Laws and Regulations that Protect Consumers</a:t>
            </a:r>
            <a:endParaRPr sz="1000" b="1">
              <a:latin typeface="Calibri"/>
              <a:ea typeface="Calibri"/>
              <a:cs typeface="Calibri"/>
              <a:sym typeface="Calibri"/>
            </a:endParaRPr>
          </a:p>
        </p:txBody>
      </p:sp>
      <p:sp>
        <p:nvSpPr>
          <p:cNvPr id="46" name="Google Shape;191;p15">
            <a:extLst>
              <a:ext uri="{FF2B5EF4-FFF2-40B4-BE49-F238E27FC236}">
                <a16:creationId xmlns:a16="http://schemas.microsoft.com/office/drawing/2014/main" id="{8D64DA59-92CE-4B9F-3E68-7A0923F50EC0}"/>
              </a:ext>
            </a:extLst>
          </p:cNvPr>
          <p:cNvSpPr/>
          <p:nvPr/>
        </p:nvSpPr>
        <p:spPr>
          <a:xfrm>
            <a:off x="5398989" y="2331017"/>
            <a:ext cx="1259700" cy="1091400"/>
          </a:xfrm>
          <a:prstGeom prst="hexagon">
            <a:avLst>
              <a:gd name="adj" fmla="val 25000"/>
              <a:gd name="vf" fmla="val 115470"/>
            </a:avLst>
          </a:prstGeom>
          <a:noFill/>
          <a:ln w="76200" cap="flat" cmpd="sng">
            <a:solidFill>
              <a:srgbClr val="EF82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dirty="0">
                <a:solidFill>
                  <a:srgbClr val="000000"/>
                </a:solidFill>
                <a:latin typeface="Calibri"/>
                <a:ea typeface="Calibri"/>
                <a:cs typeface="Calibri"/>
                <a:sym typeface="Calibri"/>
              </a:rPr>
              <a:t>Your Problem-</a:t>
            </a:r>
            <a:endParaRPr sz="1000" b="1" dirty="0">
              <a:solidFill>
                <a:srgbClr val="000000"/>
              </a:solidFill>
              <a:latin typeface="Calibri"/>
              <a:ea typeface="Calibri"/>
              <a:cs typeface="Calibri"/>
              <a:sym typeface="Calibri"/>
            </a:endParaRPr>
          </a:p>
          <a:p>
            <a:pPr marL="0" lvl="0" indent="0" algn="ctr" rtl="0">
              <a:spcBef>
                <a:spcPts val="0"/>
              </a:spcBef>
              <a:spcAft>
                <a:spcPts val="0"/>
              </a:spcAft>
              <a:buNone/>
            </a:pPr>
            <a:r>
              <a:rPr lang="en" sz="1000" b="1" dirty="0">
                <a:solidFill>
                  <a:srgbClr val="000000"/>
                </a:solidFill>
                <a:latin typeface="Calibri"/>
                <a:ea typeface="Calibri"/>
                <a:cs typeface="Calibri"/>
                <a:sym typeface="Calibri"/>
              </a:rPr>
              <a:t>Solving Skills</a:t>
            </a:r>
            <a:endParaRPr sz="1000" b="1" dirty="0">
              <a:latin typeface="Calibri"/>
              <a:ea typeface="Calibri"/>
              <a:cs typeface="Calibri"/>
              <a:sym typeface="Calibri"/>
            </a:endParaRPr>
          </a:p>
        </p:txBody>
      </p:sp>
    </p:spTree>
    <p:extLst>
      <p:ext uri="{BB962C8B-B14F-4D97-AF65-F5344CB8AC3E}">
        <p14:creationId xmlns:p14="http://schemas.microsoft.com/office/powerpoint/2010/main" val="1808421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D9145F-3D53-C148-B10B-0072E993ABAE}"/>
              </a:ext>
            </a:extLst>
          </p:cNvPr>
          <p:cNvSpPr>
            <a:spLocks noGrp="1"/>
          </p:cNvSpPr>
          <p:nvPr>
            <p:ph type="body" sz="quarter" idx="10"/>
          </p:nvPr>
        </p:nvSpPr>
        <p:spPr/>
        <p:txBody>
          <a:bodyPr/>
          <a:lstStyle/>
          <a:p>
            <a:endParaRPr lang="en-US"/>
          </a:p>
        </p:txBody>
      </p:sp>
      <p:sp>
        <p:nvSpPr>
          <p:cNvPr id="3" name="Text Placeholder 2">
            <a:extLst>
              <a:ext uri="{FF2B5EF4-FFF2-40B4-BE49-F238E27FC236}">
                <a16:creationId xmlns:a16="http://schemas.microsoft.com/office/drawing/2014/main" id="{0DE747D9-165B-0F41-AF97-EF45A1EC4203}"/>
              </a:ext>
            </a:extLst>
          </p:cNvPr>
          <p:cNvSpPr>
            <a:spLocks noGrp="1"/>
          </p:cNvSpPr>
          <p:nvPr>
            <p:ph type="body" sz="quarter" idx="11"/>
          </p:nvPr>
        </p:nvSpPr>
        <p:spPr/>
        <p:txBody>
          <a:bodyPr/>
          <a:lstStyle/>
          <a:p>
            <a:endParaRPr lang="en-US"/>
          </a:p>
        </p:txBody>
      </p:sp>
      <p:sp>
        <p:nvSpPr>
          <p:cNvPr id="4" name="Text Placeholder 3">
            <a:extLst>
              <a:ext uri="{FF2B5EF4-FFF2-40B4-BE49-F238E27FC236}">
                <a16:creationId xmlns:a16="http://schemas.microsoft.com/office/drawing/2014/main" id="{1E9B0F87-08A9-C74C-98EA-D8769A04933E}"/>
              </a:ext>
            </a:extLst>
          </p:cNvPr>
          <p:cNvSpPr>
            <a:spLocks noGrp="1"/>
          </p:cNvSpPr>
          <p:nvPr>
            <p:ph type="body" sz="quarter" idx="12"/>
          </p:nvPr>
        </p:nvSpPr>
        <p:spPr/>
        <p:txBody>
          <a:bodyPr/>
          <a:lstStyle/>
          <a:p>
            <a:endParaRPr lang="en-US"/>
          </a:p>
        </p:txBody>
      </p:sp>
      <p:sp>
        <p:nvSpPr>
          <p:cNvPr id="5" name="Text Placeholder 4">
            <a:extLst>
              <a:ext uri="{FF2B5EF4-FFF2-40B4-BE49-F238E27FC236}">
                <a16:creationId xmlns:a16="http://schemas.microsoft.com/office/drawing/2014/main" id="{11191E1E-F036-B348-A9AA-4C0BEE8914AC}"/>
              </a:ext>
            </a:extLst>
          </p:cNvPr>
          <p:cNvSpPr>
            <a:spLocks noGrp="1"/>
          </p:cNvSpPr>
          <p:nvPr>
            <p:ph type="body" sz="quarter" idx="13"/>
          </p:nvPr>
        </p:nvSpPr>
        <p:spPr/>
        <p:txBody>
          <a:bodyPr/>
          <a:lstStyle/>
          <a:p>
            <a:endParaRPr lang="en-US"/>
          </a:p>
        </p:txBody>
      </p:sp>
      <p:sp>
        <p:nvSpPr>
          <p:cNvPr id="6" name="Text Placeholder 5">
            <a:extLst>
              <a:ext uri="{FF2B5EF4-FFF2-40B4-BE49-F238E27FC236}">
                <a16:creationId xmlns:a16="http://schemas.microsoft.com/office/drawing/2014/main" id="{60D6274C-184D-6640-A6D7-D01F6EB1C7B5}"/>
              </a:ext>
            </a:extLst>
          </p:cNvPr>
          <p:cNvSpPr>
            <a:spLocks noGrp="1"/>
          </p:cNvSpPr>
          <p:nvPr>
            <p:ph type="body" sz="quarter" idx="14"/>
          </p:nvPr>
        </p:nvSpPr>
        <p:spPr/>
        <p:txBody>
          <a:bodyPr/>
          <a:lstStyle/>
          <a:p>
            <a:endParaRPr lang="en-US"/>
          </a:p>
        </p:txBody>
      </p:sp>
      <p:sp>
        <p:nvSpPr>
          <p:cNvPr id="7" name="Rectangle 6">
            <a:extLst>
              <a:ext uri="{FF2B5EF4-FFF2-40B4-BE49-F238E27FC236}">
                <a16:creationId xmlns:a16="http://schemas.microsoft.com/office/drawing/2014/main" id="{21559452-348F-460B-AA72-277E386C747B}"/>
              </a:ext>
            </a:extLst>
          </p:cNvPr>
          <p:cNvSpPr/>
          <p:nvPr/>
        </p:nvSpPr>
        <p:spPr>
          <a:xfrm>
            <a:off x="490080" y="4615840"/>
            <a:ext cx="8165403" cy="2011992"/>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5368670"/>
      </p:ext>
    </p:extLst>
  </p:cSld>
  <p:clrMapOvr>
    <a:masterClrMapping/>
  </p:clrMapOvr>
</p:sld>
</file>

<file path=ppt/theme/theme1.xml><?xml version="1.0" encoding="utf-8"?>
<a:theme xmlns:a="http://schemas.openxmlformats.org/drawingml/2006/main" name="Office Theme">
  <a:themeElements>
    <a:clrScheme name="Custom 1">
      <a:dk1>
        <a:srgbClr val="535860"/>
      </a:dk1>
      <a:lt1>
        <a:srgbClr val="FFFFFF"/>
      </a:lt1>
      <a:dk2>
        <a:srgbClr val="F27916"/>
      </a:dk2>
      <a:lt2>
        <a:srgbClr val="E7E6E6"/>
      </a:lt2>
      <a:accent1>
        <a:srgbClr val="F4A231"/>
      </a:accent1>
      <a:accent2>
        <a:srgbClr val="119B8E"/>
      </a:accent2>
      <a:accent3>
        <a:srgbClr val="991B1E"/>
      </a:accent3>
      <a:accent4>
        <a:srgbClr val="DAE3E8"/>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_Nefe_Template_072020.pptx" id="{7AE1EA15-7FF9-42B4-A93E-604A29D805E7}" vid="{3E406208-2F37-43AC-97DF-3594B9F11ED0}"/>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835E732273544A960BDF5E33CC36CA" ma:contentTypeVersion="18" ma:contentTypeDescription="Create a new document." ma:contentTypeScope="" ma:versionID="8f4253aef2fec4afcc9f5e9d20c0e9eb">
  <xsd:schema xmlns:xsd="http://www.w3.org/2001/XMLSchema" xmlns:xs="http://www.w3.org/2001/XMLSchema" xmlns:p="http://schemas.microsoft.com/office/2006/metadata/properties" xmlns:ns2="57094a40-a99d-4476-8486-a028ad31065d" xmlns:ns3="649ab750-6392-4c9d-b377-0b0cbe027030" targetNamespace="http://schemas.microsoft.com/office/2006/metadata/properties" ma:root="true" ma:fieldsID="115cffca0ee548974c14e088618cd3ab" ns2:_="" ns3:_="">
    <xsd:import namespace="57094a40-a99d-4476-8486-a028ad31065d"/>
    <xsd:import namespace="649ab750-6392-4c9d-b377-0b0cbe027030"/>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2:SharedWithUsers" minOccurs="0"/>
                <xsd:element ref="ns2:SharedWithDetail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094a40-a99d-4476-8486-a028ad31065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05bd341d-66ed-4ba0-9039-db567da1fb78}" ma:internalName="TaxCatchAll" ma:showField="CatchAllData" ma:web="57094a40-a99d-4476-8486-a028ad31065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9ab750-6392-4c9d-b377-0b0cbe0270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1280b6f8-6f90-4a33-8be1-e99aca0abb07"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dexed="true" ma:internalName="MediaServiceLocation" ma:readOnly="true">
      <xsd:simpleType>
        <xsd:restriction base="dms:Text"/>
      </xsd:simple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57094a40-a99d-4476-8486-a028ad31065d">RESEARCHPROG-1380863906-8391</_dlc_DocId>
    <_dlc_DocIdUrl xmlns="57094a40-a99d-4476-8486-a028ad31065d">
      <Url>https://nationalendowmentfined.sharepoint.com/sites/ResearchPrograms/_layouts/15/DocIdRedir.aspx?ID=RESEARCHPROG-1380863906-8391</Url>
      <Description>RESEARCHPROG-1380863906-8391</Description>
    </_dlc_DocIdUrl>
    <SharedWithUsers xmlns="57094a40-a99d-4476-8486-a028ad31065d">
      <UserInfo>
        <DisplayName>Mary Hoch</DisplayName>
        <AccountId>53</AccountId>
        <AccountType/>
      </UserInfo>
    </SharedWithUsers>
    <lcf76f155ced4ddcb4097134ff3c332f xmlns="649ab750-6392-4c9d-b377-0b0cbe027030">
      <Terms xmlns="http://schemas.microsoft.com/office/infopath/2007/PartnerControls"/>
    </lcf76f155ced4ddcb4097134ff3c332f>
    <TaxCatchAll xmlns="57094a40-a99d-4476-8486-a028ad31065d"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C9C26B0-DC65-4FE0-8B02-9B9BD6D9C62A}"/>
</file>

<file path=customXml/itemProps2.xml><?xml version="1.0" encoding="utf-8"?>
<ds:datastoreItem xmlns:ds="http://schemas.openxmlformats.org/officeDocument/2006/customXml" ds:itemID="{B79BC177-187E-4B77-97D8-DD0CB92A6C3D}">
  <ds:schemaRefs>
    <ds:schemaRef ds:uri="http://schemas.microsoft.com/sharepoint/v3/contenttype/forms"/>
  </ds:schemaRefs>
</ds:datastoreItem>
</file>

<file path=customXml/itemProps3.xml><?xml version="1.0" encoding="utf-8"?>
<ds:datastoreItem xmlns:ds="http://schemas.openxmlformats.org/officeDocument/2006/customXml" ds:itemID="{13249FAC-2B31-4694-B6DC-C865E11A8740}">
  <ds:schemaRefs>
    <ds:schemaRef ds:uri="http://schemas.microsoft.com/office/2006/metadata/properties"/>
    <ds:schemaRef ds:uri="http://purl.org/dc/terms/"/>
    <ds:schemaRef ds:uri="http://purl.org/dc/dcmitype/"/>
    <ds:schemaRef ds:uri="http://schemas.microsoft.com/office/2006/documentManagement/types"/>
    <ds:schemaRef ds:uri="http://purl.org/dc/elements/1.1/"/>
    <ds:schemaRef ds:uri="649ab750-6392-4c9d-b377-0b0cbe027030"/>
    <ds:schemaRef ds:uri="http://schemas.microsoft.com/office/infopath/2007/PartnerControls"/>
    <ds:schemaRef ds:uri="http://schemas.openxmlformats.org/package/2006/metadata/core-properties"/>
    <ds:schemaRef ds:uri="57094a40-a99d-4476-8486-a028ad31065d"/>
    <ds:schemaRef ds:uri="http://www.w3.org/XML/1998/namespace"/>
  </ds:schemaRefs>
</ds:datastoreItem>
</file>

<file path=customXml/itemProps4.xml><?xml version="1.0" encoding="utf-8"?>
<ds:datastoreItem xmlns:ds="http://schemas.openxmlformats.org/officeDocument/2006/customXml" ds:itemID="{A12A08B4-F650-41FC-AB5F-4BA16534C3B5}">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13217</TotalTime>
  <Words>624</Words>
  <Application>Microsoft Macintosh PowerPoint</Application>
  <PresentationFormat>On-screen Show (4:3)</PresentationFormat>
  <Paragraphs>98</Paragraphs>
  <Slides>5</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Aptos</vt:lpstr>
      <vt:lpstr>Aptos Display</vt:lpstr>
      <vt:lpstr>Arial</vt:lpstr>
      <vt:lpstr>Calibri</vt:lpstr>
      <vt:lpstr>Calibri Light</vt:lpstr>
      <vt:lpstr>Office Theme</vt:lpstr>
      <vt:lpstr>Custom Design</vt:lpstr>
      <vt:lpstr>What Influences Financial Well-Being??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Luke Anderson</dc:creator>
  <cp:lastModifiedBy>Bobby Eismann</cp:lastModifiedBy>
  <cp:revision>57</cp:revision>
  <cp:lastPrinted>2022-06-28T18:40:38Z</cp:lastPrinted>
  <dcterms:created xsi:type="dcterms:W3CDTF">2020-05-27T19:55:37Z</dcterms:created>
  <dcterms:modified xsi:type="dcterms:W3CDTF">2024-06-10T15:35:41Z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0x010100E2835E732273544A960BDF5E33CC36CA</vt:lpwstr>
  </property>
  <property fmtid="{D5CDD505-2E9C-101B-9397-08002B2CF9AE}" pid="3" name="_dlc_DocIdItemGuid">
    <vt:lpwstr>d32e40c9-6264-42bd-a5b6-e3c7d8d0f82a</vt:lpwstr>
  </property>
  <property fmtid="{D5CDD505-2E9C-101B-9397-08002B2CF9AE}" pid="4" name="MediaServiceImageTags">
    <vt:lpwstr/>
  </property>
</Properties>
</file>